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2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4" r:id="rId2"/>
    <p:sldId id="257" r:id="rId3"/>
    <p:sldId id="258" r:id="rId4"/>
    <p:sldId id="325" r:id="rId5"/>
    <p:sldId id="334" r:id="rId6"/>
    <p:sldId id="335" r:id="rId7"/>
    <p:sldId id="336" r:id="rId8"/>
    <p:sldId id="337" r:id="rId9"/>
    <p:sldId id="350" r:id="rId10"/>
    <p:sldId id="338" r:id="rId11"/>
    <p:sldId id="339" r:id="rId12"/>
    <p:sldId id="340" r:id="rId13"/>
    <p:sldId id="341" r:id="rId14"/>
    <p:sldId id="343" r:id="rId15"/>
    <p:sldId id="342" r:id="rId16"/>
    <p:sldId id="345" r:id="rId17"/>
    <p:sldId id="344" r:id="rId18"/>
    <p:sldId id="347" r:id="rId19"/>
    <p:sldId id="329" r:id="rId20"/>
    <p:sldId id="349" r:id="rId21"/>
    <p:sldId id="348" r:id="rId22"/>
    <p:sldId id="321" r:id="rId23"/>
  </p:sldIdLst>
  <p:sldSz cx="9144000" cy="5145088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468A92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4994" autoAdjust="0"/>
  </p:normalViewPr>
  <p:slideViewPr>
    <p:cSldViewPr>
      <p:cViewPr varScale="1">
        <p:scale>
          <a:sx n="108" d="100"/>
          <a:sy n="108" d="100"/>
        </p:scale>
        <p:origin x="710" y="82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gif>
</file>

<file path=ppt/media/image11.gif>
</file>

<file path=ppt/media/image12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7A14F398-E279-4563-97D7-CD45B0F01439}" type="datetimeFigureOut">
              <a:rPr lang="zh-CN" altLang="en-US" smtClean="0"/>
              <a:pPr/>
              <a:t>2020/8/4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F30D575-0996-4A75-BB26-7F3A64A1010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0755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88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49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583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721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61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597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92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461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3267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257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8331-9DF8-4033-A17B-945CD7D8D027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921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D833F6-39CB-47A6-A5EC-FEA82D01737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2404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32CAF-49F6-421F-9490-E47DD0DF80AB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0602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430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353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894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139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52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B569D-5846-405D-B3A8-120868F6DA6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409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65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0D575-0996-4A75-BB26-7F3A64A1010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39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5FDB555-FB17-4F63-BD27-1B654BE1C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39E59B0-ABC7-4279-AEC4-3269AD786C83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841878"/>
      </p:ext>
    </p:extLst>
  </p:cSld>
  <p:clrMapOvr>
    <a:masterClrMapping/>
  </p:clrMapOvr>
  <p:transition spd="slow" advClick="0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2925" y="0"/>
            <a:ext cx="9146672" cy="51450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32" tIns="32516" rIns="65032" bIns="32516"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391109"/>
      </p:ext>
    </p:extLst>
  </p:cSld>
  <p:clrMapOvr>
    <a:masterClrMapping/>
  </p:clrMapOvr>
  <p:transition spd="slow" advClick="0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768244" y="4192724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2698D24-4F14-41FE-BDC0-8E486DAF4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F66FBD-0AC2-40EE-8F60-FF97283CECE6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1895227-4398-4B00-99E4-5B5DBBC3C3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EDC8154-AEC5-4BBC-8DF9-F66F19FFF60C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5E327C-8FDA-46E0-ADF9-C2584D7B29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8FB7313-22A6-4CF9-9BE7-71143CF54027}"/>
              </a:ext>
            </a:extLst>
          </p:cNvPr>
          <p:cNvSpPr/>
          <p:nvPr userDrawn="1"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1520" y="232284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2702115E-07FC-47AE-8678-8B681C689199}" type="datetimeFigureOut">
              <a:rPr lang="zh-CN" altLang="en-US" smtClean="0"/>
              <a:pPr/>
              <a:t>2020/8/4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6" r:id="rId8"/>
    <p:sldLayoutId id="2147483667" r:id="rId9"/>
    <p:sldLayoutId id="2147483668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70" r:id="rId20"/>
  </p:sldLayoutIdLst>
  <p:transition spd="slow" advClick="0" advTm="3000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04256" y="2982480"/>
            <a:ext cx="4665510" cy="2616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工作任务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工作感想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2268252" y="2819346"/>
            <a:ext cx="4798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14853" y="3249997"/>
            <a:ext cx="2844316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汇报人：翁泽鹏    导师：吴堂园  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04256" y="2101007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转正述职报告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6E3C83-2B61-4681-8E89-F2EDF7C308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560369"/>
            <a:ext cx="2041638" cy="4590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8D292DD-9F81-4BFD-923B-8FDFA37C0725}"/>
              </a:ext>
            </a:extLst>
          </p:cNvPr>
          <p:cNvGrpSpPr/>
          <p:nvPr/>
        </p:nvGrpSpPr>
        <p:grpSpPr>
          <a:xfrm>
            <a:off x="2441774" y="1454837"/>
            <a:ext cx="1139209" cy="1132467"/>
            <a:chOff x="2441774" y="1454837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628E588-AEF8-4D47-90A5-469C5C687002}"/>
                </a:ext>
              </a:extLst>
            </p:cNvPr>
            <p:cNvGrpSpPr/>
            <p:nvPr/>
          </p:nvGrpSpPr>
          <p:grpSpPr>
            <a:xfrm>
              <a:off x="2441774" y="1454837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708165" y="190060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2213552" y="3165432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4BEBE1-EED6-4E8D-BA1F-6E4E8581D21F}"/>
              </a:ext>
            </a:extLst>
          </p:cNvPr>
          <p:cNvGrpSpPr/>
          <p:nvPr/>
        </p:nvGrpSpPr>
        <p:grpSpPr>
          <a:xfrm>
            <a:off x="5496946" y="1478565"/>
            <a:ext cx="1139209" cy="1132467"/>
            <a:chOff x="5496946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5496946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606184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5765776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5508558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7988B9-9520-4332-BA02-F9B94BCD55A6}"/>
              </a:ext>
            </a:extLst>
          </p:cNvPr>
          <p:cNvSpPr txBox="1"/>
          <p:nvPr/>
        </p:nvSpPr>
        <p:spPr>
          <a:xfrm>
            <a:off x="2064042" y="3563577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GraphWroX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/Workbench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4D6372C-5DCE-4153-B467-A293334BEE21}"/>
              </a:ext>
            </a:extLst>
          </p:cNvPr>
          <p:cNvSpPr txBox="1"/>
          <p:nvPr/>
        </p:nvSpPr>
        <p:spPr>
          <a:xfrm>
            <a:off x="5104244" y="3577649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Path/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贝塞尔曲线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虚线动画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441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91" grpId="0" animBg="1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77621" y="869889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简介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646380-96C1-429F-BA68-556FDECE1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20" y="1168388"/>
            <a:ext cx="5152525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302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747974" y="844352"/>
            <a:ext cx="465211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模拟数据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WebApi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)/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数据源发布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(Workbench)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4BE2700-9830-45F6-B9AC-B6C849747E72}"/>
              </a:ext>
            </a:extLst>
          </p:cNvPr>
          <p:cNvGrpSpPr/>
          <p:nvPr/>
        </p:nvGrpSpPr>
        <p:grpSpPr>
          <a:xfrm>
            <a:off x="755576" y="1168388"/>
            <a:ext cx="7877178" cy="3562510"/>
            <a:chOff x="496163" y="1134270"/>
            <a:chExt cx="8249594" cy="373093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DF4748E-17CB-404E-BEC7-C244E8F9E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163" y="1143234"/>
              <a:ext cx="3391761" cy="3721974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ADC676C-55BC-4FF2-A623-680D59861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9932" y="1134270"/>
              <a:ext cx="4785825" cy="37219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564775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设计界面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GraphWorX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7F3D28-F3A2-4B39-B2BF-2E5526699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231600"/>
            <a:ext cx="6768752" cy="35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1057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(CS)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E829AA5-D580-43DD-BBDE-D8447EC64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81" y="1231600"/>
            <a:ext cx="6773548" cy="364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643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iconics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(BS)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2EF554B-A434-462C-8D72-F7DDDA2CB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676" y="1231600"/>
            <a:ext cx="6025523" cy="362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5124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447764" y="1660299"/>
            <a:ext cx="1616869" cy="867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门槛低。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功能全面。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36096" y="3035150"/>
            <a:ext cx="2118122" cy="826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操作繁琐。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多端支持不够完善。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61673DF-1CE1-4E7F-9A5E-355BFC875A8A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C1547CB9-4850-4341-8F82-087BEDE6FEED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30550473-85E2-47EA-BB3E-0D9680496B3C}"/>
              </a:ext>
            </a:extLst>
          </p:cNvPr>
          <p:cNvGrpSpPr/>
          <p:nvPr/>
        </p:nvGrpSpPr>
        <p:grpSpPr>
          <a:xfrm>
            <a:off x="3650458" y="2803558"/>
            <a:ext cx="1616869" cy="1673055"/>
            <a:chOff x="3650458" y="2803558"/>
            <a:chExt cx="1616869" cy="1673055"/>
          </a:xfrm>
        </p:grpSpPr>
        <p:sp>
          <p:nvSpPr>
            <p:cNvPr id="5" name="下箭头 10"/>
            <p:cNvSpPr>
              <a:spLocks noChangeArrowheads="1"/>
            </p:cNvSpPr>
            <p:nvPr/>
          </p:nvSpPr>
          <p:spPr bwMode="auto">
            <a:xfrm>
              <a:off x="3650458" y="2803558"/>
              <a:ext cx="1616869" cy="1673055"/>
            </a:xfrm>
            <a:prstGeom prst="downArrow">
              <a:avLst>
                <a:gd name="adj1" fmla="val 50000"/>
                <a:gd name="adj2" fmla="val 49992"/>
              </a:avLst>
            </a:prstGeom>
            <a:solidFill>
              <a:schemeClr val="accent2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492051F9-DE73-4D47-9579-12CAB3EC8FA4}"/>
                </a:ext>
              </a:extLst>
            </p:cNvPr>
            <p:cNvSpPr txBox="1"/>
            <p:nvPr/>
          </p:nvSpPr>
          <p:spPr>
            <a:xfrm>
              <a:off x="4257614" y="3010291"/>
              <a:ext cx="3960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accent3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劣势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810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471" y="977686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WPF——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运行效果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359532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117DC4-7A72-40DD-8E72-3A6E633BF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96" y="1231600"/>
            <a:ext cx="7096941" cy="36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7430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下箭头 10"/>
          <p:cNvSpPr>
            <a:spLocks noChangeArrowheads="1"/>
          </p:cNvSpPr>
          <p:nvPr/>
        </p:nvSpPr>
        <p:spPr bwMode="auto">
          <a:xfrm>
            <a:off x="3650458" y="2803558"/>
            <a:ext cx="1616869" cy="1673055"/>
          </a:xfrm>
          <a:prstGeom prst="downArrow">
            <a:avLst>
              <a:gd name="adj1" fmla="val 50000"/>
              <a:gd name="adj2" fmla="val 49992"/>
            </a:avLst>
          </a:prstGeom>
          <a:solidFill>
            <a:schemeClr val="accent2"/>
          </a:solidFill>
          <a:ln w="25400">
            <a:noFill/>
            <a:bevel/>
            <a:headEnd/>
            <a:tailEnd/>
          </a:ln>
        </p:spPr>
        <p:txBody>
          <a:bodyPr lIns="68568" tIns="34284" rIns="68568" bIns="34284"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itchFamily="2" charset="-122"/>
            </a:endParaRPr>
          </a:p>
        </p:txBody>
      </p:sp>
      <p:sp>
        <p:nvSpPr>
          <p:cNvPr id="11" name="TextBox 16"/>
          <p:cNvSpPr>
            <a:spLocks noChangeArrowheads="1"/>
          </p:cNvSpPr>
          <p:nvPr/>
        </p:nvSpPr>
        <p:spPr bwMode="auto">
          <a:xfrm>
            <a:off x="2121693" y="1826665"/>
            <a:ext cx="152757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性能良好。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粒度小，可控。</a:t>
            </a: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5472100" y="3007384"/>
            <a:ext cx="2118122" cy="590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8" tIns="34284" rIns="68568" bIns="34284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工作量大。</a:t>
            </a:r>
            <a:endParaRPr lang="en-US" alt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需要对业务有足够的了解。</a:t>
            </a:r>
          </a:p>
        </p:txBody>
      </p:sp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75C5EB4-868D-4E7B-B786-9F46AF6AB7F6}"/>
              </a:ext>
            </a:extLst>
          </p:cNvPr>
          <p:cNvGrpSpPr/>
          <p:nvPr/>
        </p:nvGrpSpPr>
        <p:grpSpPr>
          <a:xfrm>
            <a:off x="3651649" y="1175753"/>
            <a:ext cx="1616869" cy="1620659"/>
            <a:chOff x="3651649" y="1175753"/>
            <a:chExt cx="1616869" cy="1620659"/>
          </a:xfrm>
        </p:grpSpPr>
        <p:sp>
          <p:nvSpPr>
            <p:cNvPr id="6" name="下箭头 11"/>
            <p:cNvSpPr>
              <a:spLocks noChangeArrowheads="1"/>
            </p:cNvSpPr>
            <p:nvPr/>
          </p:nvSpPr>
          <p:spPr bwMode="auto">
            <a:xfrm flipH="1" flipV="1">
              <a:off x="3651649" y="1175753"/>
              <a:ext cx="1616869" cy="1620659"/>
            </a:xfrm>
            <a:prstGeom prst="downArrow">
              <a:avLst>
                <a:gd name="adj1" fmla="val 50000"/>
                <a:gd name="adj2" fmla="val 50004"/>
              </a:avLst>
            </a:prstGeom>
            <a:solidFill>
              <a:schemeClr val="accent1"/>
            </a:solidFill>
            <a:ln w="25400">
              <a:noFill/>
              <a:bevel/>
              <a:headEnd/>
              <a:tailEnd/>
            </a:ln>
          </p:spPr>
          <p:txBody>
            <a:bodyPr lIns="68568" tIns="34284" rIns="68568" bIns="34284" anchor="ctr"/>
            <a:lstStyle/>
            <a:p>
              <a:pPr algn="ctr"/>
              <a:endParaRPr lang="zh-CN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itchFamily="2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7ABC61A-C9B3-45F7-9200-415731D37394}"/>
                </a:ext>
              </a:extLst>
            </p:cNvPr>
            <p:cNvSpPr txBox="1"/>
            <p:nvPr/>
          </p:nvSpPr>
          <p:spPr>
            <a:xfrm>
              <a:off x="4257614" y="1770933"/>
              <a:ext cx="4025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优势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9ABF082-A1CB-40CE-AEFE-A74678584ADB}"/>
              </a:ext>
            </a:extLst>
          </p:cNvPr>
          <p:cNvSpPr txBox="1"/>
          <p:nvPr/>
        </p:nvSpPr>
        <p:spPr>
          <a:xfrm>
            <a:off x="4257614" y="3010291"/>
            <a:ext cx="396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劣势</a:t>
            </a:r>
          </a:p>
        </p:txBody>
      </p:sp>
    </p:spTree>
    <p:extLst>
      <p:ext uri="{BB962C8B-B14F-4D97-AF65-F5344CB8AC3E}">
        <p14:creationId xmlns:p14="http://schemas.microsoft.com/office/powerpoint/2010/main" val="389426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3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7"/>
          <p:cNvSpPr>
            <a:spLocks noChangeAspect="1"/>
          </p:cNvSpPr>
          <p:nvPr/>
        </p:nvSpPr>
        <p:spPr bwMode="auto">
          <a:xfrm>
            <a:off x="1403463" y="1485964"/>
            <a:ext cx="2816742" cy="3659132"/>
          </a:xfrm>
          <a:custGeom>
            <a:avLst/>
            <a:gdLst>
              <a:gd name="T0" fmla="*/ 401 w 1218"/>
              <a:gd name="T1" fmla="*/ 1586 h 1586"/>
              <a:gd name="T2" fmla="*/ 665 w 1218"/>
              <a:gd name="T3" fmla="*/ 1586 h 1586"/>
              <a:gd name="T4" fmla="*/ 647 w 1218"/>
              <a:gd name="T5" fmla="*/ 1268 h 1586"/>
              <a:gd name="T6" fmla="*/ 765 w 1218"/>
              <a:gd name="T7" fmla="*/ 746 h 1586"/>
              <a:gd name="T8" fmla="*/ 1178 w 1218"/>
              <a:gd name="T9" fmla="*/ 746 h 1586"/>
              <a:gd name="T10" fmla="*/ 775 w 1218"/>
              <a:gd name="T11" fmla="*/ 674 h 1586"/>
              <a:gd name="T12" fmla="*/ 1218 w 1218"/>
              <a:gd name="T13" fmla="*/ 459 h 1586"/>
              <a:gd name="T14" fmla="*/ 945 w 1218"/>
              <a:gd name="T15" fmla="*/ 448 h 1586"/>
              <a:gd name="T16" fmla="*/ 952 w 1218"/>
              <a:gd name="T17" fmla="*/ 198 h 1586"/>
              <a:gd name="T18" fmla="*/ 821 w 1218"/>
              <a:gd name="T19" fmla="*/ 523 h 1586"/>
              <a:gd name="T20" fmla="*/ 632 w 1218"/>
              <a:gd name="T21" fmla="*/ 746 h 1586"/>
              <a:gd name="T22" fmla="*/ 821 w 1218"/>
              <a:gd name="T23" fmla="*/ 208 h 1586"/>
              <a:gd name="T24" fmla="*/ 608 w 1218"/>
              <a:gd name="T25" fmla="*/ 360 h 1586"/>
              <a:gd name="T26" fmla="*/ 313 w 1218"/>
              <a:gd name="T27" fmla="*/ 26 h 1586"/>
              <a:gd name="T28" fmla="*/ 541 w 1218"/>
              <a:gd name="T29" fmla="*/ 318 h 1586"/>
              <a:gd name="T30" fmla="*/ 321 w 1218"/>
              <a:gd name="T31" fmla="*/ 217 h 1586"/>
              <a:gd name="T32" fmla="*/ 113 w 1218"/>
              <a:gd name="T33" fmla="*/ 107 h 1586"/>
              <a:gd name="T34" fmla="*/ 321 w 1218"/>
              <a:gd name="T35" fmla="*/ 240 h 1586"/>
              <a:gd name="T36" fmla="*/ 557 w 1218"/>
              <a:gd name="T37" fmla="*/ 448 h 1586"/>
              <a:gd name="T38" fmla="*/ 577 w 1218"/>
              <a:gd name="T39" fmla="*/ 904 h 1586"/>
              <a:gd name="T40" fmla="*/ 377 w 1218"/>
              <a:gd name="T41" fmla="*/ 693 h 1586"/>
              <a:gd name="T42" fmla="*/ 299 w 1218"/>
              <a:gd name="T43" fmla="*/ 407 h 1586"/>
              <a:gd name="T44" fmla="*/ 275 w 1218"/>
              <a:gd name="T45" fmla="*/ 648 h 1586"/>
              <a:gd name="T46" fmla="*/ 0 w 1218"/>
              <a:gd name="T47" fmla="*/ 662 h 1586"/>
              <a:gd name="T48" fmla="*/ 321 w 1218"/>
              <a:gd name="T49" fmla="*/ 710 h 1586"/>
              <a:gd name="T50" fmla="*/ 513 w 1218"/>
              <a:gd name="T51" fmla="*/ 980 h 1586"/>
              <a:gd name="T52" fmla="*/ 125 w 1218"/>
              <a:gd name="T53" fmla="*/ 1038 h 1586"/>
              <a:gd name="T54" fmla="*/ 501 w 1218"/>
              <a:gd name="T55" fmla="*/ 1050 h 1586"/>
              <a:gd name="T56" fmla="*/ 401 w 1218"/>
              <a:gd name="T57" fmla="*/ 1586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18" h="1586">
                <a:moveTo>
                  <a:pt x="401" y="1586"/>
                </a:moveTo>
                <a:cubicBezTo>
                  <a:pt x="665" y="1586"/>
                  <a:pt x="665" y="1586"/>
                  <a:pt x="665" y="1586"/>
                </a:cubicBezTo>
                <a:cubicBezTo>
                  <a:pt x="665" y="1586"/>
                  <a:pt x="659" y="1456"/>
                  <a:pt x="647" y="1268"/>
                </a:cubicBezTo>
                <a:cubicBezTo>
                  <a:pt x="635" y="1080"/>
                  <a:pt x="629" y="840"/>
                  <a:pt x="765" y="746"/>
                </a:cubicBezTo>
                <a:cubicBezTo>
                  <a:pt x="901" y="652"/>
                  <a:pt x="1096" y="648"/>
                  <a:pt x="1178" y="746"/>
                </a:cubicBezTo>
                <a:cubicBezTo>
                  <a:pt x="1178" y="746"/>
                  <a:pt x="1017" y="568"/>
                  <a:pt x="775" y="674"/>
                </a:cubicBezTo>
                <a:cubicBezTo>
                  <a:pt x="775" y="674"/>
                  <a:pt x="912" y="370"/>
                  <a:pt x="1218" y="459"/>
                </a:cubicBezTo>
                <a:cubicBezTo>
                  <a:pt x="1218" y="459"/>
                  <a:pt x="1081" y="404"/>
                  <a:pt x="945" y="448"/>
                </a:cubicBezTo>
                <a:cubicBezTo>
                  <a:pt x="945" y="448"/>
                  <a:pt x="1022" y="359"/>
                  <a:pt x="952" y="198"/>
                </a:cubicBezTo>
                <a:cubicBezTo>
                  <a:pt x="952" y="198"/>
                  <a:pt x="1027" y="402"/>
                  <a:pt x="821" y="523"/>
                </a:cubicBezTo>
                <a:cubicBezTo>
                  <a:pt x="714" y="586"/>
                  <a:pt x="632" y="746"/>
                  <a:pt x="632" y="746"/>
                </a:cubicBezTo>
                <a:cubicBezTo>
                  <a:pt x="632" y="746"/>
                  <a:pt x="551" y="236"/>
                  <a:pt x="821" y="208"/>
                </a:cubicBezTo>
                <a:cubicBezTo>
                  <a:pt x="821" y="208"/>
                  <a:pt x="668" y="205"/>
                  <a:pt x="608" y="360"/>
                </a:cubicBezTo>
                <a:cubicBezTo>
                  <a:pt x="608" y="360"/>
                  <a:pt x="557" y="0"/>
                  <a:pt x="313" y="26"/>
                </a:cubicBezTo>
                <a:cubicBezTo>
                  <a:pt x="313" y="26"/>
                  <a:pt x="521" y="8"/>
                  <a:pt x="541" y="318"/>
                </a:cubicBezTo>
                <a:cubicBezTo>
                  <a:pt x="541" y="318"/>
                  <a:pt x="482" y="198"/>
                  <a:pt x="321" y="217"/>
                </a:cubicBezTo>
                <a:cubicBezTo>
                  <a:pt x="161" y="236"/>
                  <a:pt x="113" y="107"/>
                  <a:pt x="113" y="107"/>
                </a:cubicBezTo>
                <a:cubicBezTo>
                  <a:pt x="113" y="107"/>
                  <a:pt x="154" y="229"/>
                  <a:pt x="321" y="240"/>
                </a:cubicBezTo>
                <a:cubicBezTo>
                  <a:pt x="489" y="252"/>
                  <a:pt x="555" y="378"/>
                  <a:pt x="557" y="448"/>
                </a:cubicBezTo>
                <a:cubicBezTo>
                  <a:pt x="559" y="518"/>
                  <a:pt x="577" y="904"/>
                  <a:pt x="577" y="904"/>
                </a:cubicBezTo>
                <a:cubicBezTo>
                  <a:pt x="577" y="904"/>
                  <a:pt x="485" y="767"/>
                  <a:pt x="377" y="693"/>
                </a:cubicBezTo>
                <a:cubicBezTo>
                  <a:pt x="269" y="618"/>
                  <a:pt x="229" y="510"/>
                  <a:pt x="299" y="407"/>
                </a:cubicBezTo>
                <a:cubicBezTo>
                  <a:pt x="299" y="407"/>
                  <a:pt x="213" y="494"/>
                  <a:pt x="275" y="648"/>
                </a:cubicBezTo>
                <a:cubicBezTo>
                  <a:pt x="275" y="648"/>
                  <a:pt x="135" y="592"/>
                  <a:pt x="0" y="662"/>
                </a:cubicBezTo>
                <a:cubicBezTo>
                  <a:pt x="0" y="662"/>
                  <a:pt x="192" y="586"/>
                  <a:pt x="321" y="710"/>
                </a:cubicBezTo>
                <a:cubicBezTo>
                  <a:pt x="451" y="834"/>
                  <a:pt x="513" y="980"/>
                  <a:pt x="513" y="980"/>
                </a:cubicBezTo>
                <a:cubicBezTo>
                  <a:pt x="513" y="980"/>
                  <a:pt x="297" y="886"/>
                  <a:pt x="125" y="1038"/>
                </a:cubicBezTo>
                <a:cubicBezTo>
                  <a:pt x="125" y="1038"/>
                  <a:pt x="431" y="886"/>
                  <a:pt x="501" y="1050"/>
                </a:cubicBezTo>
                <a:cubicBezTo>
                  <a:pt x="571" y="1214"/>
                  <a:pt x="551" y="1440"/>
                  <a:pt x="401" y="1586"/>
                </a:cubicBezTo>
                <a:close/>
              </a:path>
            </a:pathLst>
          </a:custGeom>
          <a:solidFill>
            <a:schemeClr val="bg1">
              <a:lumMod val="65000"/>
              <a:alpha val="78000"/>
            </a:schemeClr>
          </a:solidFill>
          <a:ln>
            <a:noFill/>
          </a:ln>
        </p:spPr>
        <p:txBody>
          <a:bodyPr lIns="68415" tIns="34209" rIns="68415" bIns="34209"/>
          <a:lstStyle/>
          <a:p>
            <a:pPr defTabSz="825818">
              <a:defRPr/>
            </a:pPr>
            <a:endParaRPr lang="en-US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Oval 38"/>
          <p:cNvSpPr/>
          <p:nvPr/>
        </p:nvSpPr>
        <p:spPr>
          <a:xfrm>
            <a:off x="3889316" y="2982523"/>
            <a:ext cx="792544" cy="79301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9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80843" y="1433961"/>
            <a:ext cx="50405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认真负责</a:t>
            </a:r>
          </a:p>
        </p:txBody>
      </p:sp>
      <p:sp>
        <p:nvSpPr>
          <p:cNvPr id="32" name="Oval 35"/>
          <p:cNvSpPr/>
          <p:nvPr/>
        </p:nvSpPr>
        <p:spPr bwMode="auto">
          <a:xfrm>
            <a:off x="739584" y="2611388"/>
            <a:ext cx="703718" cy="704135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34715" y="2748011"/>
            <a:ext cx="528287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团结和谐</a:t>
            </a:r>
          </a:p>
        </p:txBody>
      </p:sp>
      <p:sp>
        <p:nvSpPr>
          <p:cNvPr id="35" name="Oval 26"/>
          <p:cNvSpPr/>
          <p:nvPr/>
        </p:nvSpPr>
        <p:spPr bwMode="auto">
          <a:xfrm>
            <a:off x="4095039" y="2130112"/>
            <a:ext cx="693914" cy="69432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12585" y="2266294"/>
            <a:ext cx="4692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技术全面</a:t>
            </a:r>
          </a:p>
        </p:txBody>
      </p:sp>
      <p:sp>
        <p:nvSpPr>
          <p:cNvPr id="38" name="Oval 22"/>
          <p:cNvSpPr/>
          <p:nvPr/>
        </p:nvSpPr>
        <p:spPr bwMode="auto">
          <a:xfrm>
            <a:off x="2900822" y="1323909"/>
            <a:ext cx="650609" cy="65099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055684" y="3163588"/>
            <a:ext cx="5163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高效管理</a:t>
            </a:r>
          </a:p>
        </p:txBody>
      </p:sp>
      <p:sp>
        <p:nvSpPr>
          <p:cNvPr id="41" name="Oval 18"/>
          <p:cNvSpPr/>
          <p:nvPr/>
        </p:nvSpPr>
        <p:spPr bwMode="auto">
          <a:xfrm>
            <a:off x="1551535" y="975126"/>
            <a:ext cx="679759" cy="68016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25818"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59760" y="1090120"/>
            <a:ext cx="57060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825818"/>
            <a:r>
              <a: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探索精神</a:t>
            </a:r>
          </a:p>
        </p:txBody>
      </p:sp>
      <p:sp>
        <p:nvSpPr>
          <p:cNvPr id="43" name="Oval 18"/>
          <p:cNvSpPr/>
          <p:nvPr/>
        </p:nvSpPr>
        <p:spPr bwMode="auto">
          <a:xfrm>
            <a:off x="1414047" y="165528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Oval 18"/>
          <p:cNvSpPr/>
          <p:nvPr/>
        </p:nvSpPr>
        <p:spPr bwMode="auto">
          <a:xfrm>
            <a:off x="1990142" y="2194938"/>
            <a:ext cx="278221" cy="2783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Oval 18"/>
          <p:cNvSpPr/>
          <p:nvPr/>
        </p:nvSpPr>
        <p:spPr bwMode="auto">
          <a:xfrm>
            <a:off x="3582744" y="1802447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Oval 18"/>
          <p:cNvSpPr/>
          <p:nvPr/>
        </p:nvSpPr>
        <p:spPr bwMode="auto">
          <a:xfrm>
            <a:off x="1459441" y="3775535"/>
            <a:ext cx="278221" cy="27838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15" tIns="34209" rIns="68415" bIns="34209" anchor="ctr"/>
          <a:lstStyle/>
          <a:p>
            <a:pPr algn="ctr" defTabSz="825818">
              <a:defRPr/>
            </a:pPr>
            <a:endParaRPr lang="en-US" altLang="zh-CN" sz="1600" dirty="0">
              <a:solidFill>
                <a:srgbClr val="FFD8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工作体会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513629-5E65-48EE-9B00-A954061777E0}"/>
              </a:ext>
            </a:extLst>
          </p:cNvPr>
          <p:cNvSpPr txBox="1"/>
          <p:nvPr/>
        </p:nvSpPr>
        <p:spPr>
          <a:xfrm>
            <a:off x="5251005" y="1521007"/>
            <a:ext cx="21916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积极探索新技术，主动试错。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815B492-FD67-45F1-96CC-26747B2A6446}"/>
              </a:ext>
            </a:extLst>
          </p:cNvPr>
          <p:cNvSpPr txBox="1"/>
          <p:nvPr/>
        </p:nvSpPr>
        <p:spPr>
          <a:xfrm>
            <a:off x="5276012" y="3158222"/>
            <a:ext cx="1768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流程分明，职责分明。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283CDE6-980A-4D04-A5E2-AF9B97F22B61}"/>
              </a:ext>
            </a:extLst>
          </p:cNvPr>
          <p:cNvSpPr txBox="1"/>
          <p:nvPr/>
        </p:nvSpPr>
        <p:spPr>
          <a:xfrm>
            <a:off x="5251005" y="1927572"/>
            <a:ext cx="19094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对任务完成细节要求高。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86199B1-58B6-4847-BA7C-F791D878A5C7}"/>
              </a:ext>
            </a:extLst>
          </p:cNvPr>
          <p:cNvSpPr txBox="1"/>
          <p:nvPr/>
        </p:nvSpPr>
        <p:spPr>
          <a:xfrm>
            <a:off x="5251005" y="2340258"/>
            <a:ext cx="28969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乐于分享知识，主动帮助同事完成任务。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9422B82-B3A2-4BBC-98CE-1AAED9DBC6D6}"/>
              </a:ext>
            </a:extLst>
          </p:cNvPr>
          <p:cNvSpPr txBox="1"/>
          <p:nvPr/>
        </p:nvSpPr>
        <p:spPr>
          <a:xfrm>
            <a:off x="5276012" y="2752944"/>
            <a:ext cx="24737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有良好的技术功底，技术很全面。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8572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36" grpId="0"/>
      <p:bldP spid="39" grpId="0"/>
      <p:bldP spid="42" grpId="0"/>
      <p:bldP spid="7" grpId="0"/>
      <p:bldP spid="28" grpId="0"/>
      <p:bldP spid="31" grpId="0"/>
      <p:bldP spid="34" grpId="0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C011E069-B19F-4AE5-BC71-93ACC8A61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15C8AB24-C361-438C-8C21-B28815BE0A25}"/>
              </a:ext>
            </a:extLst>
          </p:cNvPr>
          <p:cNvSpPr/>
          <p:nvPr/>
        </p:nvSpPr>
        <p:spPr>
          <a:xfrm>
            <a:off x="323528" y="268288"/>
            <a:ext cx="8568952" cy="4644516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C4FEEDF-5FEB-4B8E-AB61-20A4C939EA6D}"/>
              </a:ext>
            </a:extLst>
          </p:cNvPr>
          <p:cNvSpPr/>
          <p:nvPr/>
        </p:nvSpPr>
        <p:spPr>
          <a:xfrm>
            <a:off x="0" y="2356520"/>
            <a:ext cx="1835696" cy="4680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951820" y="1475438"/>
            <a:ext cx="905504" cy="37702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sz="2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020272" y="2176500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Part 2</a:t>
            </a:r>
            <a:endParaRPr lang="zh-CN" altLang="en-US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987824" y="2897307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Part 3</a:t>
            </a:r>
            <a:endParaRPr lang="zh-CN" altLang="en-US" b="1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921921" y="1456420"/>
            <a:ext cx="2916324" cy="307777"/>
            <a:chOff x="5349226" y="1997656"/>
            <a:chExt cx="4272984" cy="731102"/>
          </a:xfrm>
          <a:solidFill>
            <a:schemeClr val="accent1"/>
          </a:solidFill>
        </p:grpSpPr>
        <p:sp>
          <p:nvSpPr>
            <p:cNvPr id="94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618236" y="1997656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Group 15"/>
          <p:cNvGrpSpPr/>
          <p:nvPr/>
        </p:nvGrpSpPr>
        <p:grpSpPr>
          <a:xfrm>
            <a:off x="3937319" y="2140496"/>
            <a:ext cx="2916706" cy="307777"/>
            <a:chOff x="2569789" y="3646464"/>
            <a:chExt cx="4272984" cy="731102"/>
          </a:xfrm>
          <a:solidFill>
            <a:schemeClr val="accent2"/>
          </a:solidFill>
        </p:grpSpPr>
        <p:sp>
          <p:nvSpPr>
            <p:cNvPr id="97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818321" y="3646464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工作体会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Group 17"/>
          <p:cNvGrpSpPr/>
          <p:nvPr/>
        </p:nvGrpSpPr>
        <p:grpSpPr>
          <a:xfrm>
            <a:off x="3885917" y="2840565"/>
            <a:ext cx="2916324" cy="307777"/>
            <a:chOff x="5349226" y="5317911"/>
            <a:chExt cx="4272984" cy="731102"/>
          </a:xfrm>
          <a:solidFill>
            <a:schemeClr val="accent3"/>
          </a:solidFill>
        </p:grpSpPr>
        <p:sp>
          <p:nvSpPr>
            <p:cNvPr id="100" name="燕尾形 23"/>
            <p:cNvSpPr/>
            <p:nvPr/>
          </p:nvSpPr>
          <p:spPr>
            <a:xfrm rot="10800000">
              <a:off x="5349226" y="5365450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6670989" y="5317911"/>
              <a:ext cx="1322794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自我评价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7092280" y="3653391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Part 4</a:t>
            </a:r>
            <a:endParaRPr lang="zh-CN" altLang="en-US" b="1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3995554" y="3605363"/>
            <a:ext cx="2916706" cy="307777"/>
            <a:chOff x="2569789" y="3619632"/>
            <a:chExt cx="4272984" cy="731102"/>
          </a:xfrm>
          <a:solidFill>
            <a:schemeClr val="accent4"/>
          </a:solidFill>
        </p:grpSpPr>
        <p:sp>
          <p:nvSpPr>
            <p:cNvPr id="51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730760" y="3619632"/>
              <a:ext cx="1322621" cy="731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未来规划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23528" y="2362907"/>
            <a:ext cx="1332148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</a:p>
        </p:txBody>
      </p:sp>
    </p:spTree>
    <p:extLst>
      <p:ext uri="{BB962C8B-B14F-4D97-AF65-F5344CB8AC3E}">
        <p14:creationId xmlns:p14="http://schemas.microsoft.com/office/powerpoint/2010/main" val="1733259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1" grpId="0"/>
      <p:bldP spid="82" grpId="0"/>
      <p:bldP spid="83" grpId="0"/>
      <p:bldP spid="4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534266" y="1329885"/>
            <a:ext cx="1917631" cy="855425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按时保质完成任务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能按计划安排完成目标任务。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主动反馈进度和问题。</a:t>
            </a:r>
          </a:p>
          <a:p>
            <a:pPr algn="r">
              <a:lnSpc>
                <a:spcPct val="150000"/>
              </a:lnSpc>
            </a:pP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933016" y="1984008"/>
            <a:ext cx="2843874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业务不够熟练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第一次接触轨交行业，还需要更多时间和机会深入学习业务。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多参加业务培训和与同事学习。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198300" y="2501476"/>
            <a:ext cx="2137833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对未知的技术有积极的追求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有足够的好奇和耐心去探索没有掌握的知识。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希望能在技术生涯有更高的成就。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46604" y="3172907"/>
            <a:ext cx="2296026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还需要更高效地产出</a:t>
            </a: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总结工作方法，借助工具达到更多的产出。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拓展技能树，让技能更广。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55577" y="3684729"/>
            <a:ext cx="2699858" cy="670759"/>
          </a:xfrm>
          <a:prstGeom prst="rect">
            <a:avLst/>
          </a:prstGeom>
        </p:spPr>
        <p:txBody>
          <a:bodyPr wrap="square" lIns="68577" tIns="34289" rIns="68577" bIns="34289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快速融入团队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跟部门同事上级都相处融洽，能和谐高效地进行工作交流。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跟其他部门同事也能有效地进行沟通。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F668F-848C-4CC0-8143-F2E483CC7783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2" name="文本框 37"/>
          <p:cNvSpPr txBox="1"/>
          <p:nvPr/>
        </p:nvSpPr>
        <p:spPr>
          <a:xfrm>
            <a:off x="395843" y="34334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zh-CN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482975" y="1386205"/>
            <a:ext cx="651510" cy="651510"/>
            <a:chOff x="5485" y="2183"/>
            <a:chExt cx="1026" cy="1026"/>
          </a:xfrm>
        </p:grpSpPr>
        <p:sp>
          <p:nvSpPr>
            <p:cNvPr id="17" name="椭圆 16"/>
            <p:cNvSpPr/>
            <p:nvPr/>
          </p:nvSpPr>
          <p:spPr>
            <a:xfrm>
              <a:off x="5485" y="2183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18" name="rocket" title="Icon of a rocket"/>
            <p:cNvSpPr>
              <a:spLocks noChangeAspect="1" noEditPoints="1"/>
            </p:cNvSpPr>
            <p:nvPr/>
          </p:nvSpPr>
          <p:spPr bwMode="auto">
            <a:xfrm>
              <a:off x="5740" y="2428"/>
              <a:ext cx="547" cy="537"/>
            </a:xfrm>
            <a:custGeom>
              <a:avLst/>
              <a:gdLst>
                <a:gd name="T0" fmla="*/ 352 w 352"/>
                <a:gd name="T1" fmla="*/ 3 h 346"/>
                <a:gd name="T2" fmla="*/ 305 w 352"/>
                <a:gd name="T3" fmla="*/ 142 h 346"/>
                <a:gd name="T4" fmla="*/ 118 w 352"/>
                <a:gd name="T5" fmla="*/ 326 h 346"/>
                <a:gd name="T6" fmla="*/ 50 w 352"/>
                <a:gd name="T7" fmla="*/ 346 h 346"/>
                <a:gd name="T8" fmla="*/ 0 w 352"/>
                <a:gd name="T9" fmla="*/ 295 h 346"/>
                <a:gd name="T10" fmla="*/ 30 w 352"/>
                <a:gd name="T11" fmla="*/ 227 h 346"/>
                <a:gd name="T12" fmla="*/ 203 w 352"/>
                <a:gd name="T13" fmla="*/ 54 h 346"/>
                <a:gd name="T14" fmla="*/ 352 w 352"/>
                <a:gd name="T15" fmla="*/ 3 h 346"/>
                <a:gd name="T16" fmla="*/ 203 w 352"/>
                <a:gd name="T17" fmla="*/ 55 h 346"/>
                <a:gd name="T18" fmla="*/ 301 w 352"/>
                <a:gd name="T19" fmla="*/ 146 h 346"/>
                <a:gd name="T20" fmla="*/ 144 w 352"/>
                <a:gd name="T21" fmla="*/ 113 h 346"/>
                <a:gd name="T22" fmla="*/ 0 w 352"/>
                <a:gd name="T23" fmla="*/ 113 h 346"/>
                <a:gd name="T24" fmla="*/ 0 w 352"/>
                <a:gd name="T25" fmla="*/ 197 h 346"/>
                <a:gd name="T26" fmla="*/ 30 w 352"/>
                <a:gd name="T27" fmla="*/ 227 h 346"/>
                <a:gd name="T28" fmla="*/ 30 w 352"/>
                <a:gd name="T29" fmla="*/ 227 h 346"/>
                <a:gd name="T30" fmla="*/ 120 w 352"/>
                <a:gd name="T31" fmla="*/ 324 h 346"/>
                <a:gd name="T32" fmla="*/ 141 w 352"/>
                <a:gd name="T33" fmla="*/ 346 h 346"/>
                <a:gd name="T34" fmla="*/ 232 w 352"/>
                <a:gd name="T35" fmla="*/ 346 h 346"/>
                <a:gd name="T36" fmla="*/ 232 w 352"/>
                <a:gd name="T37" fmla="*/ 214 h 346"/>
                <a:gd name="T38" fmla="*/ 176 w 352"/>
                <a:gd name="T39" fmla="*/ 159 h 346"/>
                <a:gd name="T40" fmla="*/ 194 w 352"/>
                <a:gd name="T41" fmla="*/ 177 h 346"/>
                <a:gd name="T42" fmla="*/ 211 w 352"/>
                <a:gd name="T43" fmla="*/ 159 h 346"/>
                <a:gd name="T44" fmla="*/ 194 w 352"/>
                <a:gd name="T45" fmla="*/ 141 h 346"/>
                <a:gd name="T46" fmla="*/ 176 w 352"/>
                <a:gd name="T47" fmla="*/ 15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2" h="346">
                  <a:moveTo>
                    <a:pt x="352" y="3"/>
                  </a:moveTo>
                  <a:cubicBezTo>
                    <a:pt x="346" y="85"/>
                    <a:pt x="305" y="142"/>
                    <a:pt x="305" y="142"/>
                  </a:cubicBezTo>
                  <a:cubicBezTo>
                    <a:pt x="305" y="142"/>
                    <a:pt x="305" y="142"/>
                    <a:pt x="118" y="326"/>
                  </a:cubicBezTo>
                  <a:cubicBezTo>
                    <a:pt x="118" y="326"/>
                    <a:pt x="118" y="326"/>
                    <a:pt x="50" y="346"/>
                  </a:cubicBezTo>
                  <a:cubicBezTo>
                    <a:pt x="50" y="346"/>
                    <a:pt x="50" y="346"/>
                    <a:pt x="0" y="295"/>
                  </a:cubicBezTo>
                  <a:cubicBezTo>
                    <a:pt x="0" y="295"/>
                    <a:pt x="0" y="295"/>
                    <a:pt x="30" y="227"/>
                  </a:cubicBezTo>
                  <a:cubicBezTo>
                    <a:pt x="30" y="227"/>
                    <a:pt x="149" y="109"/>
                    <a:pt x="203" y="54"/>
                  </a:cubicBezTo>
                  <a:cubicBezTo>
                    <a:pt x="257" y="0"/>
                    <a:pt x="352" y="3"/>
                    <a:pt x="352" y="3"/>
                  </a:cubicBezTo>
                  <a:close/>
                  <a:moveTo>
                    <a:pt x="203" y="55"/>
                  </a:moveTo>
                  <a:cubicBezTo>
                    <a:pt x="301" y="146"/>
                    <a:pt x="301" y="146"/>
                    <a:pt x="301" y="146"/>
                  </a:cubicBezTo>
                  <a:moveTo>
                    <a:pt x="144" y="113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30" y="227"/>
                    <a:pt x="30" y="227"/>
                    <a:pt x="30" y="227"/>
                  </a:cubicBezTo>
                  <a:moveTo>
                    <a:pt x="30" y="227"/>
                  </a:moveTo>
                  <a:cubicBezTo>
                    <a:pt x="120" y="324"/>
                    <a:pt x="120" y="324"/>
                    <a:pt x="120" y="324"/>
                  </a:cubicBezTo>
                  <a:cubicBezTo>
                    <a:pt x="141" y="346"/>
                    <a:pt x="141" y="346"/>
                    <a:pt x="141" y="346"/>
                  </a:cubicBezTo>
                  <a:cubicBezTo>
                    <a:pt x="232" y="346"/>
                    <a:pt x="232" y="346"/>
                    <a:pt x="232" y="346"/>
                  </a:cubicBezTo>
                  <a:cubicBezTo>
                    <a:pt x="232" y="214"/>
                    <a:pt x="232" y="214"/>
                    <a:pt x="232" y="214"/>
                  </a:cubicBezTo>
                  <a:moveTo>
                    <a:pt x="176" y="159"/>
                  </a:moveTo>
                  <a:cubicBezTo>
                    <a:pt x="176" y="169"/>
                    <a:pt x="184" y="177"/>
                    <a:pt x="194" y="177"/>
                  </a:cubicBezTo>
                  <a:cubicBezTo>
                    <a:pt x="203" y="177"/>
                    <a:pt x="211" y="169"/>
                    <a:pt x="211" y="159"/>
                  </a:cubicBezTo>
                  <a:cubicBezTo>
                    <a:pt x="211" y="149"/>
                    <a:pt x="203" y="141"/>
                    <a:pt x="194" y="141"/>
                  </a:cubicBezTo>
                  <a:cubicBezTo>
                    <a:pt x="184" y="141"/>
                    <a:pt x="176" y="149"/>
                    <a:pt x="176" y="15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26330" y="2012950"/>
            <a:ext cx="651510" cy="651510"/>
            <a:chOff x="7758" y="2083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7758" y="2083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1" name="IoT" title="Icon of five circles that all connect to a center circle"/>
            <p:cNvSpPr>
              <a:spLocks noChangeAspect="1" noEditPoints="1"/>
            </p:cNvSpPr>
            <p:nvPr/>
          </p:nvSpPr>
          <p:spPr bwMode="auto">
            <a:xfrm>
              <a:off x="7992" y="2316"/>
              <a:ext cx="560" cy="561"/>
            </a:xfrm>
            <a:custGeom>
              <a:avLst/>
              <a:gdLst>
                <a:gd name="T0" fmla="*/ 235 w 352"/>
                <a:gd name="T1" fmla="*/ 176 h 352"/>
                <a:gd name="T2" fmla="*/ 176 w 352"/>
                <a:gd name="T3" fmla="*/ 235 h 352"/>
                <a:gd name="T4" fmla="*/ 117 w 352"/>
                <a:gd name="T5" fmla="*/ 176 h 352"/>
                <a:gd name="T6" fmla="*/ 176 w 352"/>
                <a:gd name="T7" fmla="*/ 117 h 352"/>
                <a:gd name="T8" fmla="*/ 235 w 352"/>
                <a:gd name="T9" fmla="*/ 176 h 352"/>
                <a:gd name="T10" fmla="*/ 270 w 352"/>
                <a:gd name="T11" fmla="*/ 0 h 352"/>
                <a:gd name="T12" fmla="*/ 235 w 352"/>
                <a:gd name="T13" fmla="*/ 35 h 352"/>
                <a:gd name="T14" fmla="*/ 270 w 352"/>
                <a:gd name="T15" fmla="*/ 70 h 352"/>
                <a:gd name="T16" fmla="*/ 305 w 352"/>
                <a:gd name="T17" fmla="*/ 35 h 352"/>
                <a:gd name="T18" fmla="*/ 270 w 352"/>
                <a:gd name="T19" fmla="*/ 0 h 352"/>
                <a:gd name="T20" fmla="*/ 82 w 352"/>
                <a:gd name="T21" fmla="*/ 23 h 352"/>
                <a:gd name="T22" fmla="*/ 47 w 352"/>
                <a:gd name="T23" fmla="*/ 59 h 352"/>
                <a:gd name="T24" fmla="*/ 82 w 352"/>
                <a:gd name="T25" fmla="*/ 94 h 352"/>
                <a:gd name="T26" fmla="*/ 117 w 352"/>
                <a:gd name="T27" fmla="*/ 59 h 352"/>
                <a:gd name="T28" fmla="*/ 82 w 352"/>
                <a:gd name="T29" fmla="*/ 23 h 352"/>
                <a:gd name="T30" fmla="*/ 35 w 352"/>
                <a:gd name="T31" fmla="*/ 211 h 352"/>
                <a:gd name="T32" fmla="*/ 0 w 352"/>
                <a:gd name="T33" fmla="*/ 246 h 352"/>
                <a:gd name="T34" fmla="*/ 35 w 352"/>
                <a:gd name="T35" fmla="*/ 282 h 352"/>
                <a:gd name="T36" fmla="*/ 70 w 352"/>
                <a:gd name="T37" fmla="*/ 246 h 352"/>
                <a:gd name="T38" fmla="*/ 35 w 352"/>
                <a:gd name="T39" fmla="*/ 211 h 352"/>
                <a:gd name="T40" fmla="*/ 223 w 352"/>
                <a:gd name="T41" fmla="*/ 282 h 352"/>
                <a:gd name="T42" fmla="*/ 188 w 352"/>
                <a:gd name="T43" fmla="*/ 317 h 352"/>
                <a:gd name="T44" fmla="*/ 223 w 352"/>
                <a:gd name="T45" fmla="*/ 352 h 352"/>
                <a:gd name="T46" fmla="*/ 258 w 352"/>
                <a:gd name="T47" fmla="*/ 317 h 352"/>
                <a:gd name="T48" fmla="*/ 223 w 352"/>
                <a:gd name="T49" fmla="*/ 282 h 352"/>
                <a:gd name="T50" fmla="*/ 317 w 352"/>
                <a:gd name="T51" fmla="*/ 164 h 352"/>
                <a:gd name="T52" fmla="*/ 282 w 352"/>
                <a:gd name="T53" fmla="*/ 199 h 352"/>
                <a:gd name="T54" fmla="*/ 317 w 352"/>
                <a:gd name="T55" fmla="*/ 235 h 352"/>
                <a:gd name="T56" fmla="*/ 352 w 352"/>
                <a:gd name="T57" fmla="*/ 199 h 352"/>
                <a:gd name="T58" fmla="*/ 317 w 352"/>
                <a:gd name="T59" fmla="*/ 164 h 352"/>
                <a:gd name="T60" fmla="*/ 250 w 352"/>
                <a:gd name="T61" fmla="*/ 64 h 352"/>
                <a:gd name="T62" fmla="*/ 209 w 352"/>
                <a:gd name="T63" fmla="*/ 127 h 352"/>
                <a:gd name="T64" fmla="*/ 139 w 352"/>
                <a:gd name="T65" fmla="*/ 130 h 352"/>
                <a:gd name="T66" fmla="*/ 104 w 352"/>
                <a:gd name="T67" fmla="*/ 86 h 352"/>
                <a:gd name="T68" fmla="*/ 67 w 352"/>
                <a:gd name="T69" fmla="*/ 231 h 352"/>
                <a:gd name="T70" fmla="*/ 124 w 352"/>
                <a:gd name="T71" fmla="*/ 202 h 352"/>
                <a:gd name="T72" fmla="*/ 212 w 352"/>
                <a:gd name="T73" fmla="*/ 283 h 352"/>
                <a:gd name="T74" fmla="*/ 195 w 352"/>
                <a:gd name="T75" fmla="*/ 232 h 352"/>
                <a:gd name="T76" fmla="*/ 234 w 352"/>
                <a:gd name="T77" fmla="*/ 186 h 352"/>
                <a:gd name="T78" fmla="*/ 282 w 352"/>
                <a:gd name="T79" fmla="*/ 19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2" h="352">
                  <a:moveTo>
                    <a:pt x="235" y="176"/>
                  </a:moveTo>
                  <a:cubicBezTo>
                    <a:pt x="235" y="208"/>
                    <a:pt x="208" y="235"/>
                    <a:pt x="176" y="235"/>
                  </a:cubicBezTo>
                  <a:cubicBezTo>
                    <a:pt x="144" y="235"/>
                    <a:pt x="117" y="208"/>
                    <a:pt x="117" y="176"/>
                  </a:cubicBezTo>
                  <a:cubicBezTo>
                    <a:pt x="117" y="144"/>
                    <a:pt x="144" y="117"/>
                    <a:pt x="176" y="117"/>
                  </a:cubicBezTo>
                  <a:cubicBezTo>
                    <a:pt x="208" y="117"/>
                    <a:pt x="235" y="144"/>
                    <a:pt x="235" y="176"/>
                  </a:cubicBezTo>
                  <a:close/>
                  <a:moveTo>
                    <a:pt x="270" y="0"/>
                  </a:moveTo>
                  <a:cubicBezTo>
                    <a:pt x="250" y="0"/>
                    <a:pt x="235" y="16"/>
                    <a:pt x="235" y="35"/>
                  </a:cubicBezTo>
                  <a:cubicBezTo>
                    <a:pt x="235" y="55"/>
                    <a:pt x="250" y="70"/>
                    <a:pt x="270" y="70"/>
                  </a:cubicBezTo>
                  <a:cubicBezTo>
                    <a:pt x="289" y="70"/>
                    <a:pt x="305" y="55"/>
                    <a:pt x="305" y="35"/>
                  </a:cubicBezTo>
                  <a:cubicBezTo>
                    <a:pt x="305" y="16"/>
                    <a:pt x="289" y="0"/>
                    <a:pt x="270" y="0"/>
                  </a:cubicBezTo>
                  <a:close/>
                  <a:moveTo>
                    <a:pt x="82" y="23"/>
                  </a:moveTo>
                  <a:cubicBezTo>
                    <a:pt x="63" y="23"/>
                    <a:pt x="47" y="39"/>
                    <a:pt x="47" y="59"/>
                  </a:cubicBezTo>
                  <a:cubicBezTo>
                    <a:pt x="47" y="78"/>
                    <a:pt x="63" y="94"/>
                    <a:pt x="82" y="94"/>
                  </a:cubicBezTo>
                  <a:cubicBezTo>
                    <a:pt x="102" y="94"/>
                    <a:pt x="117" y="78"/>
                    <a:pt x="117" y="59"/>
                  </a:cubicBezTo>
                  <a:cubicBezTo>
                    <a:pt x="117" y="39"/>
                    <a:pt x="102" y="23"/>
                    <a:pt x="82" y="23"/>
                  </a:cubicBezTo>
                  <a:close/>
                  <a:moveTo>
                    <a:pt x="35" y="211"/>
                  </a:moveTo>
                  <a:cubicBezTo>
                    <a:pt x="16" y="211"/>
                    <a:pt x="0" y="227"/>
                    <a:pt x="0" y="246"/>
                  </a:cubicBezTo>
                  <a:cubicBezTo>
                    <a:pt x="0" y="266"/>
                    <a:pt x="16" y="282"/>
                    <a:pt x="35" y="282"/>
                  </a:cubicBezTo>
                  <a:cubicBezTo>
                    <a:pt x="55" y="282"/>
                    <a:pt x="70" y="266"/>
                    <a:pt x="70" y="246"/>
                  </a:cubicBezTo>
                  <a:cubicBezTo>
                    <a:pt x="70" y="227"/>
                    <a:pt x="55" y="211"/>
                    <a:pt x="35" y="211"/>
                  </a:cubicBezTo>
                  <a:close/>
                  <a:moveTo>
                    <a:pt x="223" y="282"/>
                  </a:moveTo>
                  <a:cubicBezTo>
                    <a:pt x="203" y="282"/>
                    <a:pt x="188" y="297"/>
                    <a:pt x="188" y="317"/>
                  </a:cubicBezTo>
                  <a:cubicBezTo>
                    <a:pt x="188" y="336"/>
                    <a:pt x="203" y="352"/>
                    <a:pt x="223" y="352"/>
                  </a:cubicBezTo>
                  <a:cubicBezTo>
                    <a:pt x="242" y="352"/>
                    <a:pt x="258" y="336"/>
                    <a:pt x="258" y="317"/>
                  </a:cubicBezTo>
                  <a:cubicBezTo>
                    <a:pt x="258" y="297"/>
                    <a:pt x="242" y="282"/>
                    <a:pt x="223" y="282"/>
                  </a:cubicBezTo>
                  <a:close/>
                  <a:moveTo>
                    <a:pt x="317" y="164"/>
                  </a:moveTo>
                  <a:cubicBezTo>
                    <a:pt x="297" y="164"/>
                    <a:pt x="282" y="180"/>
                    <a:pt x="282" y="199"/>
                  </a:cubicBezTo>
                  <a:cubicBezTo>
                    <a:pt x="282" y="219"/>
                    <a:pt x="297" y="235"/>
                    <a:pt x="317" y="235"/>
                  </a:cubicBezTo>
                  <a:cubicBezTo>
                    <a:pt x="336" y="235"/>
                    <a:pt x="352" y="219"/>
                    <a:pt x="352" y="199"/>
                  </a:cubicBezTo>
                  <a:cubicBezTo>
                    <a:pt x="352" y="180"/>
                    <a:pt x="336" y="164"/>
                    <a:pt x="317" y="164"/>
                  </a:cubicBezTo>
                  <a:close/>
                  <a:moveTo>
                    <a:pt x="250" y="64"/>
                  </a:moveTo>
                  <a:cubicBezTo>
                    <a:pt x="209" y="127"/>
                    <a:pt x="209" y="127"/>
                    <a:pt x="209" y="127"/>
                  </a:cubicBezTo>
                  <a:moveTo>
                    <a:pt x="139" y="130"/>
                  </a:moveTo>
                  <a:cubicBezTo>
                    <a:pt x="104" y="86"/>
                    <a:pt x="104" y="86"/>
                    <a:pt x="104" y="86"/>
                  </a:cubicBezTo>
                  <a:moveTo>
                    <a:pt x="67" y="231"/>
                  </a:moveTo>
                  <a:cubicBezTo>
                    <a:pt x="124" y="202"/>
                    <a:pt x="124" y="202"/>
                    <a:pt x="124" y="202"/>
                  </a:cubicBezTo>
                  <a:moveTo>
                    <a:pt x="212" y="283"/>
                  </a:moveTo>
                  <a:cubicBezTo>
                    <a:pt x="195" y="232"/>
                    <a:pt x="195" y="232"/>
                    <a:pt x="195" y="232"/>
                  </a:cubicBezTo>
                  <a:moveTo>
                    <a:pt x="234" y="186"/>
                  </a:moveTo>
                  <a:cubicBezTo>
                    <a:pt x="282" y="194"/>
                    <a:pt x="282" y="194"/>
                    <a:pt x="282" y="194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492500" y="3686810"/>
            <a:ext cx="651510" cy="651510"/>
            <a:chOff x="5615" y="5796"/>
            <a:chExt cx="1026" cy="1026"/>
          </a:xfrm>
        </p:grpSpPr>
        <p:sp>
          <p:nvSpPr>
            <p:cNvPr id="10" name="椭圆 9"/>
            <p:cNvSpPr/>
            <p:nvPr/>
          </p:nvSpPr>
          <p:spPr>
            <a:xfrm>
              <a:off x="5615" y="5796"/>
              <a:ext cx="1027" cy="10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7" name="speedometer" title="Icon of a spedometer showing medium speed"/>
            <p:cNvSpPr>
              <a:spLocks noChangeAspect="1" noEditPoints="1"/>
            </p:cNvSpPr>
            <p:nvPr/>
          </p:nvSpPr>
          <p:spPr bwMode="auto">
            <a:xfrm>
              <a:off x="5855" y="6041"/>
              <a:ext cx="546" cy="546"/>
            </a:xfrm>
            <a:custGeom>
              <a:avLst/>
              <a:gdLst>
                <a:gd name="T0" fmla="*/ 161 w 281"/>
                <a:gd name="T1" fmla="*/ 141 h 281"/>
                <a:gd name="T2" fmla="*/ 140 w 281"/>
                <a:gd name="T3" fmla="*/ 162 h 281"/>
                <a:gd name="T4" fmla="*/ 120 w 281"/>
                <a:gd name="T5" fmla="*/ 141 h 281"/>
                <a:gd name="T6" fmla="*/ 140 w 281"/>
                <a:gd name="T7" fmla="*/ 120 h 281"/>
                <a:gd name="T8" fmla="*/ 161 w 281"/>
                <a:gd name="T9" fmla="*/ 141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177 w 281"/>
                <a:gd name="T25" fmla="*/ 46 h 281"/>
                <a:gd name="T26" fmla="*/ 104 w 281"/>
                <a:gd name="T27" fmla="*/ 46 h 281"/>
                <a:gd name="T28" fmla="*/ 40 w 281"/>
                <a:gd name="T29" fmla="*/ 141 h 281"/>
                <a:gd name="T30" fmla="*/ 67 w 281"/>
                <a:gd name="T31" fmla="*/ 210 h 281"/>
                <a:gd name="T32" fmla="*/ 140 w 281"/>
                <a:gd name="T33" fmla="*/ 39 h 281"/>
                <a:gd name="T34" fmla="*/ 140 w 281"/>
                <a:gd name="T35" fmla="*/ 11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1" h="281">
                  <a:moveTo>
                    <a:pt x="161" y="141"/>
                  </a:moveTo>
                  <a:cubicBezTo>
                    <a:pt x="161" y="152"/>
                    <a:pt x="152" y="162"/>
                    <a:pt x="140" y="162"/>
                  </a:cubicBezTo>
                  <a:cubicBezTo>
                    <a:pt x="129" y="162"/>
                    <a:pt x="120" y="152"/>
                    <a:pt x="120" y="141"/>
                  </a:cubicBezTo>
                  <a:cubicBezTo>
                    <a:pt x="120" y="129"/>
                    <a:pt x="129" y="120"/>
                    <a:pt x="140" y="120"/>
                  </a:cubicBezTo>
                  <a:cubicBezTo>
                    <a:pt x="152" y="120"/>
                    <a:pt x="161" y="129"/>
                    <a:pt x="161" y="141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98"/>
                    <a:pt x="215" y="61"/>
                    <a:pt x="177" y="46"/>
                  </a:cubicBezTo>
                  <a:moveTo>
                    <a:pt x="104" y="46"/>
                  </a:moveTo>
                  <a:cubicBezTo>
                    <a:pt x="66" y="61"/>
                    <a:pt x="40" y="98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140" y="39"/>
                  </a:moveTo>
                  <a:cubicBezTo>
                    <a:pt x="140" y="117"/>
                    <a:pt x="140" y="117"/>
                    <a:pt x="140" y="117"/>
                  </a:cubicBezTo>
                </a:path>
              </a:pathLst>
            </a:custGeom>
            <a:noFill/>
            <a:ln w="9525" cap="sq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77895" y="2508250"/>
            <a:ext cx="651510" cy="651510"/>
            <a:chOff x="4543" y="3939"/>
            <a:chExt cx="1026" cy="1026"/>
          </a:xfrm>
        </p:grpSpPr>
        <p:sp>
          <p:nvSpPr>
            <p:cNvPr id="14" name="椭圆 13"/>
            <p:cNvSpPr/>
            <p:nvPr/>
          </p:nvSpPr>
          <p:spPr>
            <a:xfrm>
              <a:off x="4543" y="3939"/>
              <a:ext cx="1027" cy="102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29" name="signal_3" title="Icon of a communication tower with signal lines"/>
            <p:cNvSpPr>
              <a:spLocks noChangeAspect="1" noEditPoints="1"/>
            </p:cNvSpPr>
            <p:nvPr/>
          </p:nvSpPr>
          <p:spPr bwMode="auto">
            <a:xfrm>
              <a:off x="4837" y="4151"/>
              <a:ext cx="440" cy="604"/>
            </a:xfrm>
            <a:custGeom>
              <a:avLst/>
              <a:gdLst>
                <a:gd name="T0" fmla="*/ 96 w 253"/>
                <a:gd name="T1" fmla="*/ 87 h 347"/>
                <a:gd name="T2" fmla="*/ 126 w 253"/>
                <a:gd name="T3" fmla="*/ 57 h 347"/>
                <a:gd name="T4" fmla="*/ 156 w 253"/>
                <a:gd name="T5" fmla="*/ 87 h 347"/>
                <a:gd name="T6" fmla="*/ 126 w 253"/>
                <a:gd name="T7" fmla="*/ 117 h 347"/>
                <a:gd name="T8" fmla="*/ 96 w 253"/>
                <a:gd name="T9" fmla="*/ 87 h 347"/>
                <a:gd name="T10" fmla="*/ 38 w 253"/>
                <a:gd name="T11" fmla="*/ 347 h 347"/>
                <a:gd name="T12" fmla="*/ 116 w 253"/>
                <a:gd name="T13" fmla="*/ 115 h 347"/>
                <a:gd name="T14" fmla="*/ 213 w 253"/>
                <a:gd name="T15" fmla="*/ 347 h 347"/>
                <a:gd name="T16" fmla="*/ 135 w 253"/>
                <a:gd name="T17" fmla="*/ 116 h 347"/>
                <a:gd name="T18" fmla="*/ 85 w 253"/>
                <a:gd name="T19" fmla="*/ 209 h 347"/>
                <a:gd name="T20" fmla="*/ 167 w 253"/>
                <a:gd name="T21" fmla="*/ 209 h 347"/>
                <a:gd name="T22" fmla="*/ 59 w 253"/>
                <a:gd name="T23" fmla="*/ 283 h 347"/>
                <a:gd name="T24" fmla="*/ 192 w 253"/>
                <a:gd name="T25" fmla="*/ 283 h 347"/>
                <a:gd name="T26" fmla="*/ 35 w 253"/>
                <a:gd name="T27" fmla="*/ 0 h 347"/>
                <a:gd name="T28" fmla="*/ 0 w 253"/>
                <a:gd name="T29" fmla="*/ 86 h 347"/>
                <a:gd name="T30" fmla="*/ 36 w 253"/>
                <a:gd name="T31" fmla="*/ 173 h 347"/>
                <a:gd name="T32" fmla="*/ 72 w 253"/>
                <a:gd name="T33" fmla="*/ 38 h 347"/>
                <a:gd name="T34" fmla="*/ 52 w 253"/>
                <a:gd name="T35" fmla="*/ 87 h 347"/>
                <a:gd name="T36" fmla="*/ 72 w 253"/>
                <a:gd name="T37" fmla="*/ 135 h 347"/>
                <a:gd name="T38" fmla="*/ 216 w 253"/>
                <a:gd name="T39" fmla="*/ 173 h 347"/>
                <a:gd name="T40" fmla="*/ 253 w 253"/>
                <a:gd name="T41" fmla="*/ 86 h 347"/>
                <a:gd name="T42" fmla="*/ 217 w 253"/>
                <a:gd name="T43" fmla="*/ 0 h 347"/>
                <a:gd name="T44" fmla="*/ 180 w 253"/>
                <a:gd name="T45" fmla="*/ 135 h 347"/>
                <a:gd name="T46" fmla="*/ 200 w 253"/>
                <a:gd name="T47" fmla="*/ 87 h 347"/>
                <a:gd name="T48" fmla="*/ 180 w 253"/>
                <a:gd name="T49" fmla="*/ 3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3" h="347">
                  <a:moveTo>
                    <a:pt x="96" y="87"/>
                  </a:moveTo>
                  <a:cubicBezTo>
                    <a:pt x="96" y="70"/>
                    <a:pt x="109" y="57"/>
                    <a:pt x="126" y="57"/>
                  </a:cubicBezTo>
                  <a:cubicBezTo>
                    <a:pt x="143" y="57"/>
                    <a:pt x="156" y="70"/>
                    <a:pt x="156" y="87"/>
                  </a:cubicBezTo>
                  <a:cubicBezTo>
                    <a:pt x="156" y="104"/>
                    <a:pt x="143" y="117"/>
                    <a:pt x="126" y="117"/>
                  </a:cubicBezTo>
                  <a:cubicBezTo>
                    <a:pt x="109" y="117"/>
                    <a:pt x="96" y="104"/>
                    <a:pt x="96" y="87"/>
                  </a:cubicBezTo>
                  <a:close/>
                  <a:moveTo>
                    <a:pt x="38" y="347"/>
                  </a:moveTo>
                  <a:cubicBezTo>
                    <a:pt x="116" y="115"/>
                    <a:pt x="116" y="115"/>
                    <a:pt x="116" y="115"/>
                  </a:cubicBezTo>
                  <a:moveTo>
                    <a:pt x="213" y="347"/>
                  </a:moveTo>
                  <a:cubicBezTo>
                    <a:pt x="135" y="116"/>
                    <a:pt x="135" y="116"/>
                    <a:pt x="135" y="116"/>
                  </a:cubicBezTo>
                  <a:moveTo>
                    <a:pt x="85" y="209"/>
                  </a:moveTo>
                  <a:cubicBezTo>
                    <a:pt x="167" y="209"/>
                    <a:pt x="167" y="209"/>
                    <a:pt x="167" y="209"/>
                  </a:cubicBezTo>
                  <a:moveTo>
                    <a:pt x="59" y="283"/>
                  </a:moveTo>
                  <a:cubicBezTo>
                    <a:pt x="192" y="283"/>
                    <a:pt x="192" y="283"/>
                    <a:pt x="192" y="283"/>
                  </a:cubicBezTo>
                  <a:moveTo>
                    <a:pt x="35" y="0"/>
                  </a:moveTo>
                  <a:cubicBezTo>
                    <a:pt x="13" y="22"/>
                    <a:pt x="0" y="52"/>
                    <a:pt x="0" y="86"/>
                  </a:cubicBezTo>
                  <a:cubicBezTo>
                    <a:pt x="0" y="120"/>
                    <a:pt x="13" y="151"/>
                    <a:pt x="36" y="173"/>
                  </a:cubicBezTo>
                  <a:moveTo>
                    <a:pt x="72" y="38"/>
                  </a:moveTo>
                  <a:cubicBezTo>
                    <a:pt x="60" y="50"/>
                    <a:pt x="52" y="68"/>
                    <a:pt x="52" y="87"/>
                  </a:cubicBezTo>
                  <a:cubicBezTo>
                    <a:pt x="52" y="105"/>
                    <a:pt x="60" y="122"/>
                    <a:pt x="72" y="135"/>
                  </a:cubicBezTo>
                  <a:moveTo>
                    <a:pt x="216" y="173"/>
                  </a:moveTo>
                  <a:cubicBezTo>
                    <a:pt x="239" y="151"/>
                    <a:pt x="253" y="120"/>
                    <a:pt x="253" y="86"/>
                  </a:cubicBezTo>
                  <a:cubicBezTo>
                    <a:pt x="253" y="52"/>
                    <a:pt x="239" y="22"/>
                    <a:pt x="217" y="0"/>
                  </a:cubicBezTo>
                  <a:moveTo>
                    <a:pt x="180" y="135"/>
                  </a:moveTo>
                  <a:cubicBezTo>
                    <a:pt x="192" y="122"/>
                    <a:pt x="200" y="105"/>
                    <a:pt x="200" y="87"/>
                  </a:cubicBezTo>
                  <a:cubicBezTo>
                    <a:pt x="200" y="68"/>
                    <a:pt x="192" y="50"/>
                    <a:pt x="180" y="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E2158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26330" y="3151505"/>
            <a:ext cx="651510" cy="651510"/>
            <a:chOff x="7758" y="5796"/>
            <a:chExt cx="1026" cy="1026"/>
          </a:xfrm>
          <a:solidFill>
            <a:schemeClr val="bg2">
              <a:lumMod val="90000"/>
            </a:schemeClr>
          </a:solidFill>
        </p:grpSpPr>
        <p:sp>
          <p:nvSpPr>
            <p:cNvPr id="16" name="椭圆 15"/>
            <p:cNvSpPr/>
            <p:nvPr/>
          </p:nvSpPr>
          <p:spPr>
            <a:xfrm>
              <a:off x="7758" y="5796"/>
              <a:ext cx="1027" cy="1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Intelligence" title="Icon of circles connected by crossing lines"/>
            <p:cNvSpPr>
              <a:spLocks noChangeAspect="1" noEditPoints="1"/>
            </p:cNvSpPr>
            <p:nvPr/>
          </p:nvSpPr>
          <p:spPr bwMode="auto">
            <a:xfrm>
              <a:off x="8007" y="6041"/>
              <a:ext cx="581" cy="558"/>
            </a:xfrm>
            <a:custGeom>
              <a:avLst/>
              <a:gdLst>
                <a:gd name="T0" fmla="*/ 90 w 347"/>
                <a:gd name="T1" fmla="*/ 24 h 333"/>
                <a:gd name="T2" fmla="*/ 114 w 347"/>
                <a:gd name="T3" fmla="*/ 0 h 333"/>
                <a:gd name="T4" fmla="*/ 138 w 347"/>
                <a:gd name="T5" fmla="*/ 24 h 333"/>
                <a:gd name="T6" fmla="*/ 114 w 347"/>
                <a:gd name="T7" fmla="*/ 49 h 333"/>
                <a:gd name="T8" fmla="*/ 90 w 347"/>
                <a:gd name="T9" fmla="*/ 24 h 333"/>
                <a:gd name="T10" fmla="*/ 0 w 347"/>
                <a:gd name="T11" fmla="*/ 146 h 333"/>
                <a:gd name="T12" fmla="*/ 37 w 347"/>
                <a:gd name="T13" fmla="*/ 183 h 333"/>
                <a:gd name="T14" fmla="*/ 75 w 347"/>
                <a:gd name="T15" fmla="*/ 146 h 333"/>
                <a:gd name="T16" fmla="*/ 37 w 347"/>
                <a:gd name="T17" fmla="*/ 108 h 333"/>
                <a:gd name="T18" fmla="*/ 0 w 347"/>
                <a:gd name="T19" fmla="*/ 146 h 333"/>
                <a:gd name="T20" fmla="*/ 60 w 347"/>
                <a:gd name="T21" fmla="*/ 273 h 333"/>
                <a:gd name="T22" fmla="*/ 119 w 347"/>
                <a:gd name="T23" fmla="*/ 333 h 333"/>
                <a:gd name="T24" fmla="*/ 179 w 347"/>
                <a:gd name="T25" fmla="*/ 273 h 333"/>
                <a:gd name="T26" fmla="*/ 119 w 347"/>
                <a:gd name="T27" fmla="*/ 213 h 333"/>
                <a:gd name="T28" fmla="*/ 60 w 347"/>
                <a:gd name="T29" fmla="*/ 273 h 333"/>
                <a:gd name="T30" fmla="*/ 134 w 347"/>
                <a:gd name="T31" fmla="*/ 110 h 333"/>
                <a:gd name="T32" fmla="*/ 174 w 347"/>
                <a:gd name="T33" fmla="*/ 149 h 333"/>
                <a:gd name="T34" fmla="*/ 213 w 347"/>
                <a:gd name="T35" fmla="*/ 110 h 333"/>
                <a:gd name="T36" fmla="*/ 174 w 347"/>
                <a:gd name="T37" fmla="*/ 71 h 333"/>
                <a:gd name="T38" fmla="*/ 134 w 347"/>
                <a:gd name="T39" fmla="*/ 110 h 333"/>
                <a:gd name="T40" fmla="*/ 228 w 347"/>
                <a:gd name="T41" fmla="*/ 241 h 333"/>
                <a:gd name="T42" fmla="*/ 287 w 347"/>
                <a:gd name="T43" fmla="*/ 303 h 333"/>
                <a:gd name="T44" fmla="*/ 347 w 347"/>
                <a:gd name="T45" fmla="*/ 241 h 333"/>
                <a:gd name="T46" fmla="*/ 287 w 347"/>
                <a:gd name="T47" fmla="*/ 179 h 333"/>
                <a:gd name="T48" fmla="*/ 228 w 347"/>
                <a:gd name="T49" fmla="*/ 241 h 333"/>
                <a:gd name="T50" fmla="*/ 228 w 347"/>
                <a:gd name="T51" fmla="*/ 250 h 333"/>
                <a:gd name="T52" fmla="*/ 178 w 347"/>
                <a:gd name="T53" fmla="*/ 262 h 333"/>
                <a:gd name="T54" fmla="*/ 74 w 347"/>
                <a:gd name="T55" fmla="*/ 139 h 333"/>
                <a:gd name="T56" fmla="*/ 136 w 347"/>
                <a:gd name="T57" fmla="*/ 120 h 333"/>
                <a:gd name="T58" fmla="*/ 137 w 347"/>
                <a:gd name="T59" fmla="*/ 216 h 333"/>
                <a:gd name="T60" fmla="*/ 162 w 347"/>
                <a:gd name="T61" fmla="*/ 148 h 333"/>
                <a:gd name="T62" fmla="*/ 86 w 347"/>
                <a:gd name="T63" fmla="*/ 223 h 333"/>
                <a:gd name="T64" fmla="*/ 57 w 347"/>
                <a:gd name="T65" fmla="*/ 177 h 333"/>
                <a:gd name="T66" fmla="*/ 232 w 347"/>
                <a:gd name="T67" fmla="*/ 217 h 333"/>
                <a:gd name="T68" fmla="*/ 71 w 347"/>
                <a:gd name="T69" fmla="*/ 161 h 333"/>
                <a:gd name="T70" fmla="*/ 102 w 347"/>
                <a:gd name="T71" fmla="*/ 46 h 333"/>
                <a:gd name="T72" fmla="*/ 58 w 347"/>
                <a:gd name="T73" fmla="*/ 115 h 333"/>
                <a:gd name="T74" fmla="*/ 249 w 347"/>
                <a:gd name="T75" fmla="*/ 194 h 333"/>
                <a:gd name="T76" fmla="*/ 200 w 347"/>
                <a:gd name="T77" fmla="*/ 139 h 333"/>
                <a:gd name="T78" fmla="*/ 112 w 347"/>
                <a:gd name="T79" fmla="*/ 213 h 333"/>
                <a:gd name="T80" fmla="*/ 114 w 347"/>
                <a:gd name="T81" fmla="*/ 49 h 333"/>
                <a:gd name="T82" fmla="*/ 126 w 347"/>
                <a:gd name="T83" fmla="*/ 45 h 333"/>
                <a:gd name="T84" fmla="*/ 151 w 347"/>
                <a:gd name="T85" fmla="*/ 78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7" h="333">
                  <a:moveTo>
                    <a:pt x="90" y="24"/>
                  </a:moveTo>
                  <a:cubicBezTo>
                    <a:pt x="90" y="11"/>
                    <a:pt x="100" y="0"/>
                    <a:pt x="114" y="0"/>
                  </a:cubicBezTo>
                  <a:cubicBezTo>
                    <a:pt x="127" y="0"/>
                    <a:pt x="138" y="11"/>
                    <a:pt x="138" y="24"/>
                  </a:cubicBezTo>
                  <a:cubicBezTo>
                    <a:pt x="138" y="38"/>
                    <a:pt x="127" y="49"/>
                    <a:pt x="114" y="49"/>
                  </a:cubicBezTo>
                  <a:cubicBezTo>
                    <a:pt x="100" y="49"/>
                    <a:pt x="90" y="38"/>
                    <a:pt x="90" y="24"/>
                  </a:cubicBezTo>
                  <a:close/>
                  <a:moveTo>
                    <a:pt x="0" y="146"/>
                  </a:moveTo>
                  <a:cubicBezTo>
                    <a:pt x="0" y="166"/>
                    <a:pt x="17" y="183"/>
                    <a:pt x="37" y="183"/>
                  </a:cubicBezTo>
                  <a:cubicBezTo>
                    <a:pt x="58" y="183"/>
                    <a:pt x="75" y="166"/>
                    <a:pt x="75" y="146"/>
                  </a:cubicBezTo>
                  <a:cubicBezTo>
                    <a:pt x="75" y="125"/>
                    <a:pt x="58" y="108"/>
                    <a:pt x="37" y="108"/>
                  </a:cubicBezTo>
                  <a:cubicBezTo>
                    <a:pt x="17" y="108"/>
                    <a:pt x="0" y="125"/>
                    <a:pt x="0" y="146"/>
                  </a:cubicBezTo>
                  <a:close/>
                  <a:moveTo>
                    <a:pt x="60" y="273"/>
                  </a:moveTo>
                  <a:cubicBezTo>
                    <a:pt x="60" y="306"/>
                    <a:pt x="86" y="333"/>
                    <a:pt x="119" y="333"/>
                  </a:cubicBezTo>
                  <a:cubicBezTo>
                    <a:pt x="152" y="333"/>
                    <a:pt x="179" y="306"/>
                    <a:pt x="179" y="273"/>
                  </a:cubicBezTo>
                  <a:cubicBezTo>
                    <a:pt x="179" y="240"/>
                    <a:pt x="152" y="213"/>
                    <a:pt x="119" y="213"/>
                  </a:cubicBezTo>
                  <a:cubicBezTo>
                    <a:pt x="86" y="213"/>
                    <a:pt x="60" y="240"/>
                    <a:pt x="60" y="273"/>
                  </a:cubicBezTo>
                  <a:close/>
                  <a:moveTo>
                    <a:pt x="134" y="110"/>
                  </a:moveTo>
                  <a:cubicBezTo>
                    <a:pt x="134" y="132"/>
                    <a:pt x="152" y="149"/>
                    <a:pt x="174" y="149"/>
                  </a:cubicBezTo>
                  <a:cubicBezTo>
                    <a:pt x="195" y="149"/>
                    <a:pt x="213" y="132"/>
                    <a:pt x="213" y="110"/>
                  </a:cubicBezTo>
                  <a:cubicBezTo>
                    <a:pt x="213" y="89"/>
                    <a:pt x="195" y="71"/>
                    <a:pt x="174" y="71"/>
                  </a:cubicBezTo>
                  <a:cubicBezTo>
                    <a:pt x="152" y="71"/>
                    <a:pt x="134" y="89"/>
                    <a:pt x="134" y="110"/>
                  </a:cubicBezTo>
                  <a:close/>
                  <a:moveTo>
                    <a:pt x="228" y="241"/>
                  </a:moveTo>
                  <a:cubicBezTo>
                    <a:pt x="228" y="275"/>
                    <a:pt x="254" y="303"/>
                    <a:pt x="287" y="303"/>
                  </a:cubicBezTo>
                  <a:cubicBezTo>
                    <a:pt x="320" y="303"/>
                    <a:pt x="347" y="275"/>
                    <a:pt x="347" y="241"/>
                  </a:cubicBezTo>
                  <a:cubicBezTo>
                    <a:pt x="347" y="207"/>
                    <a:pt x="320" y="179"/>
                    <a:pt x="287" y="179"/>
                  </a:cubicBezTo>
                  <a:cubicBezTo>
                    <a:pt x="254" y="179"/>
                    <a:pt x="228" y="207"/>
                    <a:pt x="228" y="241"/>
                  </a:cubicBezTo>
                  <a:close/>
                  <a:moveTo>
                    <a:pt x="228" y="250"/>
                  </a:moveTo>
                  <a:cubicBezTo>
                    <a:pt x="178" y="262"/>
                    <a:pt x="178" y="262"/>
                    <a:pt x="178" y="262"/>
                  </a:cubicBezTo>
                  <a:moveTo>
                    <a:pt x="74" y="139"/>
                  </a:moveTo>
                  <a:cubicBezTo>
                    <a:pt x="136" y="120"/>
                    <a:pt x="136" y="120"/>
                    <a:pt x="136" y="120"/>
                  </a:cubicBezTo>
                  <a:moveTo>
                    <a:pt x="137" y="216"/>
                  </a:moveTo>
                  <a:cubicBezTo>
                    <a:pt x="162" y="148"/>
                    <a:pt x="162" y="148"/>
                    <a:pt x="162" y="148"/>
                  </a:cubicBezTo>
                  <a:moveTo>
                    <a:pt x="86" y="223"/>
                  </a:moveTo>
                  <a:cubicBezTo>
                    <a:pt x="57" y="177"/>
                    <a:pt x="57" y="177"/>
                    <a:pt x="57" y="177"/>
                  </a:cubicBezTo>
                  <a:moveTo>
                    <a:pt x="232" y="217"/>
                  </a:moveTo>
                  <a:cubicBezTo>
                    <a:pt x="71" y="161"/>
                    <a:pt x="71" y="161"/>
                    <a:pt x="71" y="161"/>
                  </a:cubicBezTo>
                  <a:moveTo>
                    <a:pt x="102" y="46"/>
                  </a:moveTo>
                  <a:cubicBezTo>
                    <a:pt x="58" y="115"/>
                    <a:pt x="58" y="115"/>
                    <a:pt x="58" y="115"/>
                  </a:cubicBezTo>
                  <a:moveTo>
                    <a:pt x="249" y="194"/>
                  </a:moveTo>
                  <a:cubicBezTo>
                    <a:pt x="200" y="139"/>
                    <a:pt x="200" y="139"/>
                    <a:pt x="200" y="139"/>
                  </a:cubicBezTo>
                  <a:moveTo>
                    <a:pt x="112" y="213"/>
                  </a:moveTo>
                  <a:cubicBezTo>
                    <a:pt x="114" y="49"/>
                    <a:pt x="114" y="49"/>
                    <a:pt x="114" y="49"/>
                  </a:cubicBezTo>
                  <a:moveTo>
                    <a:pt x="126" y="45"/>
                  </a:moveTo>
                  <a:cubicBezTo>
                    <a:pt x="151" y="78"/>
                    <a:pt x="151" y="78"/>
                    <a:pt x="151" y="78"/>
                  </a:cubicBezTo>
                </a:path>
              </a:pathLst>
            </a:custGeom>
            <a:grpFill/>
            <a:ln w="9525" cap="sq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2" grpId="0"/>
      <p:bldP spid="25" grpId="0"/>
      <p:bldP spid="23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-8906" y="1560435"/>
            <a:ext cx="9180861" cy="3602911"/>
          </a:xfrm>
          <a:custGeom>
            <a:avLst/>
            <a:gdLst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" fmla="*/ 0 w 9020175"/>
              <a:gd name="connsiteY0" fmla="*/ 3895725 h 3895725"/>
              <a:gd name="connsiteX1" fmla="*/ 4533900 w 9020175"/>
              <a:gd name="connsiteY1" fmla="*/ 771525 h 3895725"/>
              <a:gd name="connsiteX2" fmla="*/ 9020175 w 9020175"/>
              <a:gd name="connsiteY2" fmla="*/ 0 h 3895725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020175"/>
              <a:gd name="connsiteY0" fmla="*/ 3896127 h 3896127"/>
              <a:gd name="connsiteX1" fmla="*/ 4533900 w 9020175"/>
              <a:gd name="connsiteY1" fmla="*/ 771927 h 3896127"/>
              <a:gd name="connsiteX2" fmla="*/ 9020175 w 9020175"/>
              <a:gd name="connsiteY2" fmla="*/ 402 h 3896127"/>
              <a:gd name="connsiteX0" fmla="*/ 0 w 9163050"/>
              <a:gd name="connsiteY0" fmla="*/ 4067388 h 4067388"/>
              <a:gd name="connsiteX1" fmla="*/ 4676775 w 9163050"/>
              <a:gd name="connsiteY1" fmla="*/ 771738 h 4067388"/>
              <a:gd name="connsiteX2" fmla="*/ 9163050 w 9163050"/>
              <a:gd name="connsiteY2" fmla="*/ 213 h 4067388"/>
              <a:gd name="connsiteX0" fmla="*/ 0 w 9210675"/>
              <a:gd name="connsiteY0" fmla="*/ 4124556 h 4124556"/>
              <a:gd name="connsiteX1" fmla="*/ 4724400 w 9210675"/>
              <a:gd name="connsiteY1" fmla="*/ 771756 h 4124556"/>
              <a:gd name="connsiteX2" fmla="*/ 9210675 w 9210675"/>
              <a:gd name="connsiteY2" fmla="*/ 231 h 4124556"/>
              <a:gd name="connsiteX0" fmla="*/ 0 w 9182100"/>
              <a:gd name="connsiteY0" fmla="*/ 3921278 h 3921278"/>
              <a:gd name="connsiteX1" fmla="*/ 4724400 w 9182100"/>
              <a:gd name="connsiteY1" fmla="*/ 568478 h 3921278"/>
              <a:gd name="connsiteX2" fmla="*/ 9182100 w 9182100"/>
              <a:gd name="connsiteY2" fmla="*/ 6503 h 3921278"/>
              <a:gd name="connsiteX0" fmla="*/ 0 w 9182100"/>
              <a:gd name="connsiteY0" fmla="*/ 3969956 h 3969956"/>
              <a:gd name="connsiteX1" fmla="*/ 4724400 w 9182100"/>
              <a:gd name="connsiteY1" fmla="*/ 617156 h 3969956"/>
              <a:gd name="connsiteX2" fmla="*/ 9182100 w 9182100"/>
              <a:gd name="connsiteY2" fmla="*/ 55181 h 3969956"/>
              <a:gd name="connsiteX0" fmla="*/ 0 w 9182100"/>
              <a:gd name="connsiteY0" fmla="*/ 3978254 h 3978254"/>
              <a:gd name="connsiteX1" fmla="*/ 4724400 w 9182100"/>
              <a:gd name="connsiteY1" fmla="*/ 625454 h 3978254"/>
              <a:gd name="connsiteX2" fmla="*/ 9182100 w 9182100"/>
              <a:gd name="connsiteY2" fmla="*/ 63479 h 3978254"/>
              <a:gd name="connsiteX0" fmla="*/ 0 w 9182100"/>
              <a:gd name="connsiteY0" fmla="*/ 3994887 h 3994887"/>
              <a:gd name="connsiteX1" fmla="*/ 4724400 w 9182100"/>
              <a:gd name="connsiteY1" fmla="*/ 642087 h 3994887"/>
              <a:gd name="connsiteX2" fmla="*/ 9182100 w 9182100"/>
              <a:gd name="connsiteY2" fmla="*/ 80112 h 39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2100" h="3994887">
                <a:moveTo>
                  <a:pt x="0" y="3994887"/>
                </a:moveTo>
                <a:cubicBezTo>
                  <a:pt x="1215231" y="2805055"/>
                  <a:pt x="2908300" y="1380274"/>
                  <a:pt x="4724400" y="642087"/>
                </a:cubicBezTo>
                <a:cubicBezTo>
                  <a:pt x="6540500" y="-96100"/>
                  <a:pt x="8324056" y="-58795"/>
                  <a:pt x="9182100" y="80112"/>
                </a:cubicBez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1529182" y="3713119"/>
            <a:ext cx="215971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3684722" y="2429095"/>
            <a:ext cx="215971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185519" y="1609966"/>
            <a:ext cx="215971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rtlCol="0" anchor="ctr"/>
          <a:lstStyle/>
          <a:p>
            <a:pPr algn="ctr"/>
            <a:endParaRPr lang="zh-CN" altLang="en-US" sz="1799" dirty="0">
              <a:ea typeface="微软雅黑" panose="020B0503020204020204" pitchFamily="34" charset="-122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64302" y="2356402"/>
            <a:ext cx="1149540" cy="1123950"/>
            <a:chOff x="1331640" y="1918189"/>
            <a:chExt cx="1149695" cy="1123950"/>
          </a:xfrm>
          <a:solidFill>
            <a:schemeClr val="accent1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0" name="椭圆形标注 39"/>
            <p:cNvSpPr/>
            <p:nvPr/>
          </p:nvSpPr>
          <p:spPr>
            <a:xfrm>
              <a:off x="1331640" y="1918189"/>
              <a:ext cx="1149695" cy="1123950"/>
            </a:xfrm>
            <a:prstGeom prst="wedgeEllipseCallout">
              <a:avLst>
                <a:gd name="adj1" fmla="val 23905"/>
                <a:gd name="adj2" fmla="val 58966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422925" y="2278347"/>
              <a:ext cx="1001192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第一阶段</a:t>
              </a:r>
            </a:p>
          </p:txBody>
        </p:sp>
      </p:grpSp>
      <p:grpSp>
        <p:nvGrpSpPr>
          <p:cNvPr id="5" name="组合 44"/>
          <p:cNvGrpSpPr/>
          <p:nvPr/>
        </p:nvGrpSpPr>
        <p:grpSpPr>
          <a:xfrm>
            <a:off x="5044937" y="552683"/>
            <a:ext cx="1149540" cy="1123950"/>
            <a:chOff x="4166431" y="757076"/>
            <a:chExt cx="1149695" cy="1123950"/>
          </a:xfrm>
          <a:solidFill>
            <a:schemeClr val="accent3"/>
          </a:solidFill>
          <a:effectLst/>
          <a:scene3d>
            <a:camera prst="orthographicFront">
              <a:rot lat="0" lon="0" rev="0"/>
            </a:camera>
            <a:lightRig rig="glow" dir="t"/>
          </a:scene3d>
        </p:grpSpPr>
        <p:sp>
          <p:nvSpPr>
            <p:cNvPr id="46" name="椭圆形标注 45"/>
            <p:cNvSpPr/>
            <p:nvPr/>
          </p:nvSpPr>
          <p:spPr>
            <a:xfrm>
              <a:off x="4166431" y="757076"/>
              <a:ext cx="1149695" cy="1123950"/>
            </a:xfrm>
            <a:prstGeom prst="wedgeEllipseCallout">
              <a:avLst>
                <a:gd name="adj1" fmla="val 47102"/>
                <a:gd name="adj2" fmla="val 40322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297669" y="1162643"/>
              <a:ext cx="968874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第三阶段</a:t>
              </a: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2262581" y="1414422"/>
            <a:ext cx="2304946" cy="938708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参与解决项目遇到的难题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能独立开发和维护单独的项目模块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专业技能程序提升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231437" y="4090084"/>
            <a:ext cx="2561271" cy="757633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尽快熟悉公司的业务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加快储备项目中需要运用到的技术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熟练掌握即将要用到的开发技术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25316" y="1960476"/>
            <a:ext cx="1880702" cy="546806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50" dirty="0">
                <a:solidFill>
                  <a:srgbClr val="000000"/>
                </a:solidFill>
                <a:latin typeface="宋体" panose="02010600030101010101" pitchFamily="2" charset="-122"/>
              </a:rPr>
              <a:t>业务全面，技术全面</a:t>
            </a:r>
            <a:endParaRPr lang="en-US" altLang="zh-CN" sz="1050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 marL="171450" lvl="0" indent="-171450" defTabSz="913765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050" dirty="0">
                <a:solidFill>
                  <a:srgbClr val="000000"/>
                </a:solidFill>
                <a:latin typeface="宋体" panose="02010600030101010101" pitchFamily="2" charset="-122"/>
              </a:rPr>
              <a:t>反馈团队，做出更多成果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文本框 37"/>
          <p:cNvSpPr txBox="1"/>
          <p:nvPr/>
        </p:nvSpPr>
        <p:spPr>
          <a:xfrm>
            <a:off x="431540" y="336437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b="0" kern="12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未来规划</a:t>
            </a:r>
            <a:endParaRPr lang="zh-CN" altLang="zh-CN" sz="1600" b="0" kern="12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9B52F88-9021-49FC-8857-0300FC2ED6AA}"/>
              </a:ext>
            </a:extLst>
          </p:cNvPr>
          <p:cNvGrpSpPr/>
          <p:nvPr/>
        </p:nvGrpSpPr>
        <p:grpSpPr>
          <a:xfrm>
            <a:off x="3989382" y="2585156"/>
            <a:ext cx="1149540" cy="1123950"/>
            <a:chOff x="3989382" y="2585156"/>
            <a:chExt cx="1149540" cy="1123950"/>
          </a:xfrm>
        </p:grpSpPr>
        <p:sp>
          <p:nvSpPr>
            <p:cNvPr id="43" name="椭圆形标注 42"/>
            <p:cNvSpPr/>
            <p:nvPr/>
          </p:nvSpPr>
          <p:spPr>
            <a:xfrm>
              <a:off x="3989382" y="2585156"/>
              <a:ext cx="1149540" cy="1123950"/>
            </a:xfrm>
            <a:prstGeom prst="wedgeEllipseCallout">
              <a:avLst>
                <a:gd name="adj1" fmla="val -50658"/>
                <a:gd name="adj2" fmla="val -40187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ea typeface="微软雅黑" panose="020B0503020204020204" pitchFamily="34" charset="-122"/>
              </a:endParaRPr>
            </a:p>
          </p:txBody>
        </p:sp>
        <p:sp>
          <p:nvSpPr>
            <p:cNvPr id="24" name="TextBox 40">
              <a:extLst>
                <a:ext uri="{FF2B5EF4-FFF2-40B4-BE49-F238E27FC236}">
                  <a16:creationId xmlns:a16="http://schemas.microsoft.com/office/drawing/2014/main" id="{2B96459F-789B-4FBC-BA3D-55E0E7886204}"/>
                </a:ext>
              </a:extLst>
            </p:cNvPr>
            <p:cNvSpPr txBox="1"/>
            <p:nvPr/>
          </p:nvSpPr>
          <p:spPr>
            <a:xfrm>
              <a:off x="4111924" y="2993242"/>
              <a:ext cx="920151" cy="307777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ea typeface="微软雅黑" panose="020B0503020204020204" pitchFamily="34" charset="-122"/>
                </a:rPr>
                <a:t>第二阶段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822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51" grpId="0"/>
      <p:bldP spid="52" grpId="0"/>
      <p:bldP spid="5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728FF92-D164-4954-8A94-D5F4C943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D495D99-7A4B-42BA-B6E6-E82DEBFE2F33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3708" y="2249378"/>
            <a:ext cx="4701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报告完毕 谢谢观看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23810-CFAF-4E6B-87BA-2E764F0337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51181" y="1672444"/>
            <a:ext cx="2041638" cy="45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65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03548" y="484312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3203848" y="2744580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b="1" dirty="0">
              <a:solidFill>
                <a:schemeClr val="accent1">
                  <a:lumMod val="7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4608004" y="2744580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600741" y="3832733"/>
            <a:ext cx="1924611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首屏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控件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项目结构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B538994-A9C3-4BE5-A986-357021E854D5}"/>
              </a:ext>
            </a:extLst>
          </p:cNvPr>
          <p:cNvGrpSpPr/>
          <p:nvPr/>
        </p:nvGrpSpPr>
        <p:grpSpPr>
          <a:xfrm>
            <a:off x="1994476" y="1478565"/>
            <a:ext cx="1139209" cy="1132467"/>
            <a:chOff x="1994476" y="1478565"/>
            <a:chExt cx="1139209" cy="1132467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1E06C285-84DE-478C-AD99-276E18C2568D}"/>
                </a:ext>
              </a:extLst>
            </p:cNvPr>
            <p:cNvGrpSpPr/>
            <p:nvPr/>
          </p:nvGrpSpPr>
          <p:grpSpPr>
            <a:xfrm>
              <a:off x="1994476" y="1478565"/>
              <a:ext cx="1139209" cy="1132467"/>
              <a:chOff x="1994476" y="1478565"/>
              <a:chExt cx="1139209" cy="1132467"/>
            </a:xfrm>
          </p:grpSpPr>
          <p:sp>
            <p:nvSpPr>
              <p:cNvPr id="44" name="泪滴形 43"/>
              <p:cNvSpPr/>
              <p:nvPr/>
            </p:nvSpPr>
            <p:spPr>
              <a:xfrm rot="8100000">
                <a:off x="1994476" y="1478565"/>
                <a:ext cx="1139209" cy="1132467"/>
              </a:xfrm>
              <a:prstGeom prst="teardrop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175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103715" y="1584371"/>
                <a:ext cx="925609" cy="92012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77" tIns="34289" rIns="68577" bIns="34289" rtlCol="0" anchor="ctr"/>
              <a:lstStyle/>
              <a:p>
                <a:pPr algn="ctr"/>
                <a:endParaRPr lang="zh-CN" altLang="en-US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22633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47" name="直接箭头连接符 46"/>
          <p:cNvCxnSpPr/>
          <p:nvPr/>
        </p:nvCxnSpPr>
        <p:spPr>
          <a:xfrm>
            <a:off x="1115616" y="3342812"/>
            <a:ext cx="7173687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圆角矩形 82"/>
          <p:cNvSpPr/>
          <p:nvPr/>
        </p:nvSpPr>
        <p:spPr>
          <a:xfrm>
            <a:off x="1760921" y="3179504"/>
            <a:ext cx="1625593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熟悉系统代码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97997A4-4ABF-4442-96B4-8F6B026B351D}"/>
              </a:ext>
            </a:extLst>
          </p:cNvPr>
          <p:cNvGrpSpPr/>
          <p:nvPr/>
        </p:nvGrpSpPr>
        <p:grpSpPr>
          <a:xfrm>
            <a:off x="4181609" y="1478565"/>
            <a:ext cx="1139209" cy="1132467"/>
            <a:chOff x="4181609" y="1478565"/>
            <a:chExt cx="1139209" cy="1132467"/>
          </a:xfrm>
        </p:grpSpPr>
        <p:sp>
          <p:nvSpPr>
            <p:cNvPr id="84" name="泪滴形 83"/>
            <p:cNvSpPr/>
            <p:nvPr/>
          </p:nvSpPr>
          <p:spPr>
            <a:xfrm rot="8100000">
              <a:off x="4181609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290847" y="1584371"/>
              <a:ext cx="925609" cy="9201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450439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1820" y="3179504"/>
            <a:ext cx="1427610" cy="3246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学习开源框架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06EC483-F364-4F2E-A87D-CA16A673C7C4}"/>
              </a:ext>
            </a:extLst>
          </p:cNvPr>
          <p:cNvGrpSpPr/>
          <p:nvPr/>
        </p:nvGrpSpPr>
        <p:grpSpPr>
          <a:xfrm>
            <a:off x="6366177" y="1478565"/>
            <a:ext cx="1139209" cy="1132467"/>
            <a:chOff x="6366177" y="1478565"/>
            <a:chExt cx="1139209" cy="1132467"/>
          </a:xfrm>
        </p:grpSpPr>
        <p:sp>
          <p:nvSpPr>
            <p:cNvPr id="88" name="泪滴形 87"/>
            <p:cNvSpPr/>
            <p:nvPr/>
          </p:nvSpPr>
          <p:spPr>
            <a:xfrm rot="8100000">
              <a:off x="6366177" y="1478565"/>
              <a:ext cx="1139209" cy="1132467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6475415" y="1584371"/>
              <a:ext cx="925609" cy="9201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77" tIns="34289" rIns="68577" bIns="34289"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6635007" y="1888587"/>
              <a:ext cx="606425" cy="284654"/>
            </a:xfrm>
            <a:prstGeom prst="rect">
              <a:avLst/>
            </a:prstGeom>
            <a:noFill/>
          </p:spPr>
          <p:txBody>
            <a:bodyPr wrap="square" lIns="68577" tIns="34289" rIns="68577" bIns="34289" rtlCol="0">
              <a:spAutoFit/>
            </a:bodyPr>
            <a:lstStyle>
              <a:defPPr>
                <a:defRPr lang="zh-CN"/>
              </a:defPPr>
              <a:lvl1pPr algn="ctr">
                <a:defRPr sz="3200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91" name="圆角矩形 90"/>
          <p:cNvSpPr/>
          <p:nvPr/>
        </p:nvSpPr>
        <p:spPr>
          <a:xfrm>
            <a:off x="6372201" y="3179504"/>
            <a:ext cx="1115984" cy="32463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进行开发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3661367" y="3832733"/>
            <a:ext cx="2184568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Prism/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UnityContainer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HandyControl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6225664" y="3832733"/>
            <a:ext cx="1425110" cy="207747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增加功能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/</a:t>
            </a: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079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83" grpId="0" animBg="1"/>
      <p:bldP spid="87" grpId="0" animBg="1"/>
      <p:bldP spid="91" grpId="0" animBg="1"/>
      <p:bldP spid="92" grpId="0"/>
      <p:bldP spid="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增加性能监控功能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872B9B6-0540-460E-B342-F88797A7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20" y="1384412"/>
            <a:ext cx="6960685" cy="277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573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2——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登录动画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6A79ED-2FDB-437F-9F2C-3C12219F36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589" y="1337922"/>
            <a:ext cx="5693727" cy="33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3357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51620" y="1084008"/>
            <a:ext cx="2592288" cy="253914"/>
          </a:xfrm>
          <a:prstGeom prst="rect">
            <a:avLst/>
          </a:prstGeom>
          <a:noFill/>
        </p:spPr>
        <p:txBody>
          <a:bodyPr wrap="square" lIns="68577" tIns="34289" rIns="68577" bIns="34289" rtlCol="0">
            <a:spAutoFit/>
          </a:bodyPr>
          <a:lstStyle/>
          <a:p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开发内容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3——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修复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Bug</a:t>
            </a:r>
          </a:p>
        </p:txBody>
      </p:sp>
      <p:sp>
        <p:nvSpPr>
          <p:cNvPr id="18" name="文本框 37"/>
          <p:cNvSpPr txBox="1"/>
          <p:nvPr/>
        </p:nvSpPr>
        <p:spPr>
          <a:xfrm>
            <a:off x="295503" y="340296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en-US" altLang="zh-CN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zh-CN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4D927B-DE2E-4D8C-A589-D8CA37B4B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786" y="1337922"/>
            <a:ext cx="5595064" cy="34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0737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D581043F-0E89-47DC-A9DF-DF2A3EFF3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F56ED1DD-A4B5-42DA-A41D-BA679C951730}"/>
              </a:ext>
            </a:extLst>
          </p:cNvPr>
          <p:cNvSpPr/>
          <p:nvPr/>
        </p:nvSpPr>
        <p:spPr>
          <a:xfrm>
            <a:off x="521550" y="516397"/>
            <a:ext cx="8172908" cy="4176464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292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1888468"/>
            <a:ext cx="830099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Part 1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Group 14"/>
          <p:cNvGrpSpPr/>
          <p:nvPr/>
        </p:nvGrpSpPr>
        <p:grpSpPr>
          <a:xfrm>
            <a:off x="3059832" y="2270721"/>
            <a:ext cx="2664296" cy="360040"/>
            <a:chOff x="5349226" y="2010956"/>
            <a:chExt cx="4272984" cy="670899"/>
          </a:xfrm>
          <a:solidFill>
            <a:schemeClr val="accent1"/>
          </a:solidFill>
        </p:grpSpPr>
        <p:sp>
          <p:nvSpPr>
            <p:cNvPr id="6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11173" y="2059649"/>
              <a:ext cx="1447924" cy="57351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工作回顾</a:t>
              </a:r>
              <a:endParaRPr lang="zh-CN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文本框 7"/>
          <p:cNvSpPr txBox="1">
            <a:spLocks noChangeArrowheads="1"/>
          </p:cNvSpPr>
          <p:nvPr/>
        </p:nvSpPr>
        <p:spPr bwMode="auto">
          <a:xfrm>
            <a:off x="3203848" y="2744580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线网系统开发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文本框 7"/>
          <p:cNvSpPr txBox="1">
            <a:spLocks noChangeArrowheads="1"/>
          </p:cNvSpPr>
          <p:nvPr/>
        </p:nvSpPr>
        <p:spPr bwMode="auto">
          <a:xfrm>
            <a:off x="4608004" y="2744580"/>
            <a:ext cx="13681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0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  <a:endParaRPr lang="en-US" altLang="zh-CN" sz="10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3776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37"/>
          <p:cNvSpPr txBox="1"/>
          <p:nvPr/>
        </p:nvSpPr>
        <p:spPr>
          <a:xfrm>
            <a:off x="445974" y="343108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lvl="0" algn="dist"/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组态技术选型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69135DEC-0F08-4F55-A3FB-6E24302EA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409407"/>
              </p:ext>
            </p:extLst>
          </p:nvPr>
        </p:nvGraphicFramePr>
        <p:xfrm>
          <a:off x="569800" y="736340"/>
          <a:ext cx="8142661" cy="39964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2697">
                  <a:extLst>
                    <a:ext uri="{9D8B030D-6E8A-4147-A177-3AD203B41FA5}">
                      <a16:colId xmlns:a16="http://schemas.microsoft.com/office/drawing/2014/main" val="2179198322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18334565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183173581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3548401270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4053215094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995455189"/>
                    </a:ext>
                  </a:extLst>
                </a:gridCol>
                <a:gridCol w="1289994">
                  <a:extLst>
                    <a:ext uri="{9D8B030D-6E8A-4147-A177-3AD203B41FA5}">
                      <a16:colId xmlns:a16="http://schemas.microsoft.com/office/drawing/2014/main" val="789898285"/>
                    </a:ext>
                  </a:extLst>
                </a:gridCol>
              </a:tblGrid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列</a:t>
                      </a:r>
                      <a:r>
                        <a:rPr lang="en-US" altLang="zh-CN" sz="600" u="none" strike="noStrike">
                          <a:effectLst/>
                        </a:rPr>
                        <a:t>1</a:t>
                      </a:r>
                      <a:endParaRPr lang="en-US" altLang="zh-CN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ICONICS32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ICONICS64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HT for web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GeoServer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WPF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u="none" strike="noStrike">
                          <a:effectLst/>
                        </a:rPr>
                        <a:t>FSCADA</a:t>
                      </a:r>
                      <a:endParaRPr lang="en-US" sz="600" b="1" i="0" u="none" strike="noStrike">
                        <a:solidFill>
                          <a:srgbClr val="FFFF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543700252"/>
                  </a:ext>
                </a:extLst>
              </a:tr>
              <a:tr h="65350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运行性能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不稳定。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在实际项目中，若长时间运行</a:t>
                      </a:r>
                      <a:r>
                        <a:rPr lang="en-US" altLang="zh-CN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组态程序，会存在偶发问题，难以排查原因。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一般。因为是封装好的软件，所以如果出现偶发</a:t>
                      </a:r>
                      <a:r>
                        <a:rPr lang="en-US" altLang="zh-CN" sz="600" u="none" strike="noStrike">
                          <a:effectLst/>
                        </a:rPr>
                        <a:t>BUG</a:t>
                      </a:r>
                      <a:r>
                        <a:rPr lang="zh-CN" altLang="en-US" sz="600" u="none" strike="noStrike">
                          <a:effectLst/>
                        </a:rPr>
                        <a:t>，难以定位。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流畅。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目前</a:t>
                      </a:r>
                      <a:r>
                        <a:rPr lang="en-US" altLang="zh-CN" sz="600" u="none" strike="noStrike" dirty="0">
                          <a:effectLst/>
                        </a:rPr>
                        <a:t>HT for web</a:t>
                      </a:r>
                      <a:r>
                        <a:rPr lang="zh-CN" altLang="en-US" sz="600" u="none" strike="noStrike" dirty="0">
                          <a:effectLst/>
                        </a:rPr>
                        <a:t>在我司投入开发将近一年，如</a:t>
                      </a:r>
                      <a:r>
                        <a:rPr lang="en-US" altLang="zh-CN" sz="600" u="none" strike="noStrike" dirty="0">
                          <a:effectLst/>
                        </a:rPr>
                        <a:t>MICS3.0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MICS Studio</a:t>
                      </a:r>
                      <a:r>
                        <a:rPr lang="zh-CN" altLang="en-US" sz="600" u="none" strike="noStrike" dirty="0">
                          <a:effectLst/>
                        </a:rPr>
                        <a:t>、红外测温系统，以及</a:t>
                      </a:r>
                      <a:r>
                        <a:rPr lang="en-US" altLang="zh-CN" sz="600" u="none" strike="noStrike" dirty="0">
                          <a:effectLst/>
                        </a:rPr>
                        <a:t>18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22</a:t>
                      </a:r>
                      <a:r>
                        <a:rPr lang="zh-CN" altLang="en-US" sz="600" u="none" strike="noStrike" dirty="0">
                          <a:effectLst/>
                        </a:rPr>
                        <a:t>号线也将运用。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在</a:t>
                      </a:r>
                      <a:r>
                        <a:rPr lang="en-US" altLang="zh-CN" sz="600" u="none" strike="noStrike" dirty="0">
                          <a:effectLst/>
                        </a:rPr>
                        <a:t>C/S</a:t>
                      </a:r>
                      <a:r>
                        <a:rPr lang="zh-CN" altLang="en-US" sz="600" u="none" strike="noStrike" dirty="0">
                          <a:effectLst/>
                        </a:rPr>
                        <a:t>端嵌入后使用流畅，暂无发现性能问题。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一般。内嵌进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的话，如果动画太多会有性能问题。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原生开发，无需嵌套任何插件，即可呈现在程序中，支持硬件加速，能保证长期稳定地运行。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一般。常规的工控组态软件，一般用于工厂产线之类的场景。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.NET </a:t>
                      </a:r>
                      <a:r>
                        <a:rPr lang="zh-CN" altLang="en-US" sz="600" u="none" strike="noStrike">
                          <a:effectLst/>
                        </a:rPr>
                        <a:t>和 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实现的软件，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版基于</a:t>
                      </a:r>
                      <a:r>
                        <a:rPr lang="en-US" altLang="zh-CN" sz="600" u="none" strike="noStrike">
                          <a:effectLst/>
                        </a:rPr>
                        <a:t>HTML5</a:t>
                      </a:r>
                      <a:r>
                        <a:rPr lang="zh-CN" altLang="en-US" sz="600" u="none" strike="noStrike">
                          <a:effectLst/>
                        </a:rPr>
                        <a:t>实现。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628007095"/>
                  </a:ext>
                </a:extLst>
              </a:tr>
              <a:tr h="5445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界面效果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灵活性较低、可视化效果一般，界面较为粗糙，部分动画不能实现平滑过渡，无法实现科技蓝的设计风格。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良好。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能良好地显示界面，基于</a:t>
                      </a:r>
                      <a:r>
                        <a:rPr lang="en-US" altLang="zh-CN" sz="600" u="none" strike="noStrike" dirty="0">
                          <a:effectLst/>
                        </a:rPr>
                        <a:t>WPF</a:t>
                      </a:r>
                      <a:r>
                        <a:rPr lang="zh-CN" altLang="en-US" sz="600" u="none" strike="noStrike" dirty="0">
                          <a:effectLst/>
                        </a:rPr>
                        <a:t>实现的动画和特效。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优秀。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动画多样性可控，能良好地显示界面、动画、特效。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一般。这只是一个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服务器，用来做</a:t>
                      </a:r>
                      <a:r>
                        <a:rPr lang="en-US" altLang="zh-CN" sz="600" u="none" strike="noStrike" dirty="0">
                          <a:effectLst/>
                        </a:rPr>
                        <a:t>GIS</a:t>
                      </a:r>
                      <a:r>
                        <a:rPr lang="zh-CN" altLang="en-US" sz="600" u="none" strike="noStrike" dirty="0">
                          <a:effectLst/>
                        </a:rPr>
                        <a:t>的，通过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OpenLayers</a:t>
                      </a:r>
                      <a:r>
                        <a:rPr lang="zh-CN" altLang="en-US" sz="600" u="none" strike="noStrike" dirty="0">
                          <a:effectLst/>
                        </a:rPr>
                        <a:t>等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js</a:t>
                      </a:r>
                      <a:r>
                        <a:rPr lang="zh-CN" altLang="en-US" sz="600" u="none" strike="noStrike" dirty="0">
                          <a:effectLst/>
                        </a:rPr>
                        <a:t>库来画地图。可以实现线网功能，但是无法实现类似实时客流等动态效果。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优秀。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本身对</a:t>
                      </a:r>
                      <a:r>
                        <a:rPr lang="en-US" altLang="zh-CN" sz="600" u="none" strike="noStrike">
                          <a:effectLst/>
                        </a:rPr>
                        <a:t>2D</a:t>
                      </a:r>
                      <a:r>
                        <a:rPr lang="zh-CN" altLang="en-US" sz="600" u="none" strike="noStrike">
                          <a:effectLst/>
                        </a:rPr>
                        <a:t>动画已经有良好的支持，所以基本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可以实现的动画和特效，</a:t>
                      </a:r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也可以原生实现，且可以达到跟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实现一样美观。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一般。只提供了简单的动画和图片，能满足产线的场景，但是不满足线网指挥中心所需要的现代化效果。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981886916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费用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按点数和同时访问的客户端并发数收费。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单项目收费</a:t>
                      </a:r>
                      <a:r>
                        <a:rPr lang="en-US" altLang="zh-CN" sz="600" u="none" strike="noStrike" dirty="0">
                          <a:effectLst/>
                        </a:rPr>
                        <a:t>6</a:t>
                      </a:r>
                      <a:r>
                        <a:rPr lang="zh-CN" altLang="en-US" sz="600" u="none" strike="noStrike" dirty="0">
                          <a:effectLst/>
                        </a:rPr>
                        <a:t>万，单产品</a:t>
                      </a:r>
                      <a:r>
                        <a:rPr lang="en-US" altLang="zh-CN" sz="600" u="none" strike="noStrike" dirty="0">
                          <a:effectLst/>
                        </a:rPr>
                        <a:t>20</a:t>
                      </a:r>
                      <a:r>
                        <a:rPr lang="zh-CN" altLang="en-US" sz="600" u="none" strike="noStrike" dirty="0">
                          <a:effectLst/>
                        </a:rPr>
                        <a:t>万。组态需要另外收费。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开源。基于</a:t>
                      </a:r>
                      <a:r>
                        <a:rPr lang="en-US" altLang="zh-CN" sz="600" u="none" strike="noStrike">
                          <a:effectLst/>
                        </a:rPr>
                        <a:t>GPL</a:t>
                      </a:r>
                      <a:r>
                        <a:rPr lang="zh-CN" altLang="en-US" sz="600" u="none" strike="noStrike">
                          <a:effectLst/>
                        </a:rPr>
                        <a:t>协议。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免费。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收费，一次性买断制，</a:t>
                      </a:r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8000</a:t>
                      </a:r>
                      <a:r>
                        <a:rPr lang="zh-CN" altLang="en-US" sz="600" u="none" strike="noStrike">
                          <a:effectLst/>
                        </a:rPr>
                        <a:t>起，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版</a:t>
                      </a:r>
                      <a:r>
                        <a:rPr lang="en-US" altLang="zh-CN" sz="600" u="none" strike="noStrike">
                          <a:effectLst/>
                        </a:rPr>
                        <a:t>7000</a:t>
                      </a:r>
                      <a:r>
                        <a:rPr lang="zh-CN" altLang="en-US" sz="600" u="none" strike="noStrike">
                          <a:effectLst/>
                        </a:rPr>
                        <a:t>起。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920477428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开发效率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图符编辑繁琐，</a:t>
                      </a:r>
                      <a:r>
                        <a:rPr lang="en-US" altLang="zh-CN" sz="600" u="none" strike="noStrike">
                          <a:effectLst/>
                        </a:rPr>
                        <a:t>MICS</a:t>
                      </a:r>
                      <a:r>
                        <a:rPr lang="zh-CN" altLang="en-US" sz="600" u="none" strike="noStrike">
                          <a:effectLst/>
                        </a:rPr>
                        <a:t>原来购买的是网页版，处理很麻烦，对移动端支持不太好。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一般。</a:t>
                      </a: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很高。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支持快速的二次开发。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197656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资源占用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较低。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一般。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较低。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一般。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7088945"/>
                  </a:ext>
                </a:extLst>
              </a:tr>
              <a:tr h="7624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支持平台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 dirty="0">
                          <a:effectLst/>
                        </a:rPr>
                        <a:t>Windows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、移动端。</a:t>
                      </a:r>
                      <a:endParaRPr lang="en-US" sz="600" u="none" strike="noStrike" dirty="0">
                        <a:effectLst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移动端、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Web</a:t>
                      </a:r>
                      <a:r>
                        <a:rPr lang="zh-CN" altLang="en-US" sz="600" u="none" strike="noStrike" dirty="0">
                          <a:effectLst/>
                        </a:rPr>
                        <a:t>端、</a:t>
                      </a:r>
                      <a:r>
                        <a:rPr lang="en-US" altLang="zh-CN" sz="600" u="none" strike="noStrike" dirty="0">
                          <a:effectLst/>
                        </a:rPr>
                        <a:t>PC</a:t>
                      </a:r>
                      <a:r>
                        <a:rPr lang="zh-CN" altLang="en-US" sz="600" u="none" strike="noStrike" dirty="0">
                          <a:effectLst/>
                        </a:rPr>
                        <a:t>端等能运行浏览器的平台。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移动端、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端、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端等能运行浏览器的平台。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是常用的地图服务软件，编辑好的地图信息可上传到</a:t>
                      </a:r>
                      <a:r>
                        <a:rPr lang="en-US" altLang="zh-CN" sz="600" u="none" strike="noStrike">
                          <a:effectLst/>
                        </a:rPr>
                        <a:t>GeoServer</a:t>
                      </a:r>
                      <a:r>
                        <a:rPr lang="zh-CN" altLang="en-US" sz="600" u="none" strike="noStrike">
                          <a:effectLst/>
                        </a:rPr>
                        <a:t>，供其他端的调用，但只能用过</a:t>
                      </a:r>
                      <a:r>
                        <a:rPr lang="en-US" altLang="zh-CN" sz="600" u="none" strike="noStrike">
                          <a:effectLst/>
                        </a:rPr>
                        <a:t>OpenLayers</a:t>
                      </a:r>
                      <a:r>
                        <a:rPr lang="zh-CN" altLang="en-US" sz="600" u="none" strike="noStrike">
                          <a:effectLst/>
                        </a:rPr>
                        <a:t>这种</a:t>
                      </a:r>
                      <a:r>
                        <a:rPr lang="en-US" altLang="zh-CN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的</a:t>
                      </a:r>
                      <a:r>
                        <a:rPr lang="en-US" altLang="zh-CN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的类库呈现，即需要通过</a:t>
                      </a:r>
                      <a:r>
                        <a:rPr lang="en-US" altLang="zh-CN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的形式来展示。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Windows。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CS</a:t>
                      </a:r>
                      <a:r>
                        <a:rPr lang="zh-CN" altLang="en-US" sz="600" u="none" strike="noStrike">
                          <a:effectLst/>
                        </a:rPr>
                        <a:t>只支持</a:t>
                      </a:r>
                      <a:r>
                        <a:rPr lang="en-US" altLang="zh-CN" sz="600" u="none" strike="noStrike">
                          <a:effectLst/>
                        </a:rPr>
                        <a:t>PC</a:t>
                      </a:r>
                      <a:r>
                        <a:rPr lang="zh-CN" altLang="en-US" sz="600" u="none" strike="noStrike">
                          <a:effectLst/>
                        </a:rPr>
                        <a:t>端，</a:t>
                      </a:r>
                      <a:r>
                        <a:rPr lang="en-US" altLang="zh-CN" sz="600" u="none" strike="noStrike">
                          <a:effectLst/>
                        </a:rPr>
                        <a:t>BS</a:t>
                      </a:r>
                      <a:r>
                        <a:rPr lang="zh-CN" altLang="en-US" sz="600" u="none" strike="noStrike">
                          <a:effectLst/>
                        </a:rPr>
                        <a:t>只要能运行浏览器都支持。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844284469"/>
                  </a:ext>
                </a:extLst>
              </a:tr>
              <a:tr h="43566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交互方式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altLang="zh-CN" sz="600" u="none" strike="noStrike">
                          <a:effectLst/>
                        </a:rPr>
                        <a:t>WCF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前台：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WCF</a:t>
                      </a:r>
                      <a:r>
                        <a:rPr lang="zh-CN" altLang="en-US" sz="600" u="none" strike="noStrike" dirty="0">
                          <a:effectLst/>
                        </a:rPr>
                        <a:t>。</a:t>
                      </a:r>
                      <a:br>
                        <a:rPr lang="zh-CN" altLang="en-US" sz="600" u="none" strike="noStrike" dirty="0">
                          <a:effectLst/>
                        </a:rPr>
                      </a:br>
                      <a:r>
                        <a:rPr lang="zh-CN" altLang="en-US" sz="600" u="none" strike="noStrike" dirty="0">
                          <a:effectLst/>
                        </a:rPr>
                        <a:t>后台：</a:t>
                      </a:r>
                      <a:r>
                        <a:rPr lang="en-US" altLang="zh-CN" sz="600" u="none" strike="noStrike" dirty="0">
                          <a:effectLst/>
                        </a:rPr>
                        <a:t>OPC</a:t>
                      </a:r>
                      <a:r>
                        <a:rPr lang="zh-CN" altLang="en-US" sz="600" u="none" strike="noStrike" dirty="0">
                          <a:effectLst/>
                        </a:rPr>
                        <a:t>、</a:t>
                      </a:r>
                      <a:r>
                        <a:rPr lang="en-US" altLang="zh-CN" sz="600" u="none" strike="noStrike" dirty="0" err="1">
                          <a:effectLst/>
                        </a:rPr>
                        <a:t>WebService</a:t>
                      </a:r>
                      <a:r>
                        <a:rPr lang="zh-CN" altLang="en-US" sz="600" u="none" strike="noStrike" dirty="0">
                          <a:effectLst/>
                        </a:rPr>
                        <a:t>等。</a:t>
                      </a:r>
                      <a:endParaRPr lang="zh-CN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WebSocket。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</a:t>
                      </a:r>
                      <a:r>
                        <a:rPr lang="en-US" sz="600" u="none" strike="noStrike">
                          <a:effectLst/>
                        </a:rPr>
                        <a:t>JS。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sz="600" u="none" strike="noStrike">
                          <a:effectLst/>
                        </a:rPr>
                        <a:t>RESTful。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前台：函数调用、事件、委托、属性等。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MQ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RPC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RESTful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后台：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。</a:t>
                      </a:r>
                      <a:br>
                        <a:rPr lang="zh-CN" altLang="en-US" sz="600" u="none" strike="noStrike">
                          <a:effectLst/>
                        </a:rPr>
                      </a:br>
                      <a:r>
                        <a:rPr lang="zh-CN" altLang="en-US" sz="600" u="none" strike="noStrike">
                          <a:effectLst/>
                        </a:rPr>
                        <a:t>依赖</a:t>
                      </a:r>
                      <a:r>
                        <a:rPr lang="en-US" altLang="zh-CN" sz="600" u="none" strike="noStrike">
                          <a:effectLst/>
                        </a:rPr>
                        <a:t>OPC</a:t>
                      </a:r>
                      <a:r>
                        <a:rPr lang="zh-CN" altLang="en-US" sz="600" u="none" strike="noStrike">
                          <a:effectLst/>
                        </a:rPr>
                        <a:t>实现实时数据监控，性能以及稳定性可能不是很好。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1852102558"/>
                  </a:ext>
                </a:extLst>
              </a:tr>
              <a:tr h="31491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600" u="none" strike="noStrike">
                          <a:effectLst/>
                        </a:rPr>
                        <a:t>所需技术栈</a:t>
                      </a:r>
                      <a:endParaRPr lang="zh-CN" altLang="en-US" sz="6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>
                          <a:effectLst/>
                        </a:rPr>
                        <a:t>需熟练使用</a:t>
                      </a:r>
                      <a:r>
                        <a:rPr lang="en-US" sz="600" u="none" strike="noStrike">
                          <a:effectLst/>
                        </a:rPr>
                        <a:t>ICONICS</a:t>
                      </a:r>
                      <a:r>
                        <a:rPr lang="zh-CN" altLang="en-US" sz="600" u="none" strike="noStrike">
                          <a:effectLst/>
                        </a:rPr>
                        <a:t>套装，非程序员也可以使用。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JavaScript、HTML5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sz="600" u="none" strike="noStrike">
                          <a:effectLst/>
                        </a:rPr>
                        <a:t>Web</a:t>
                      </a:r>
                      <a:r>
                        <a:rPr lang="zh-CN" altLang="en-US" sz="600" u="none" strike="noStrike">
                          <a:effectLst/>
                        </a:rPr>
                        <a:t>前端技术栈。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WebGis</a:t>
                      </a:r>
                      <a:r>
                        <a:rPr lang="zh-CN" altLang="en-US" sz="600" u="none" strike="noStrike">
                          <a:effectLst/>
                        </a:rPr>
                        <a:t>知识、</a:t>
                      </a:r>
                      <a:r>
                        <a:rPr lang="en-US" sz="600" u="none" strike="noStrike">
                          <a:effectLst/>
                        </a:rPr>
                        <a:t>JS</a:t>
                      </a:r>
                      <a:r>
                        <a:rPr lang="zh-CN" altLang="en-US" sz="600" u="none" strike="noStrike">
                          <a:effectLst/>
                        </a:rPr>
                        <a:t>等。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600" u="none" strike="noStrike">
                          <a:effectLst/>
                        </a:rPr>
                        <a:t>WPF</a:t>
                      </a:r>
                      <a:r>
                        <a:rPr lang="zh-CN" altLang="en-US" sz="600" u="none" strike="noStrike">
                          <a:effectLst/>
                        </a:rPr>
                        <a:t>、</a:t>
                      </a:r>
                      <a:r>
                        <a:rPr lang="en-US" altLang="zh-CN" sz="600" u="none" strike="noStrike">
                          <a:effectLst/>
                        </a:rPr>
                        <a:t>C#</a:t>
                      </a:r>
                      <a:r>
                        <a:rPr lang="zh-CN" altLang="en-US" sz="600" u="none" strike="noStrike">
                          <a:effectLst/>
                        </a:rPr>
                        <a:t>等</a:t>
                      </a:r>
                      <a:r>
                        <a:rPr lang="en-US" altLang="zh-CN" sz="600" u="none" strike="noStrike">
                          <a:effectLst/>
                        </a:rPr>
                        <a:t>Windows</a:t>
                      </a:r>
                      <a:r>
                        <a:rPr lang="zh-CN" altLang="en-US" sz="600" u="none" strike="noStrike">
                          <a:effectLst/>
                        </a:rPr>
                        <a:t>客户端技术栈。</a:t>
                      </a:r>
                      <a:endParaRPr lang="zh-CN" altLang="en-US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600" u="none" strike="noStrike" dirty="0">
                          <a:effectLst/>
                        </a:rPr>
                        <a:t>熟悉</a:t>
                      </a:r>
                      <a:r>
                        <a:rPr lang="en-US" sz="600" u="none" strike="noStrike" dirty="0">
                          <a:effectLst/>
                        </a:rPr>
                        <a:t>FSCADA</a:t>
                      </a:r>
                      <a:r>
                        <a:rPr lang="zh-CN" altLang="en-US" sz="600" u="none" strike="noStrike" dirty="0">
                          <a:effectLst/>
                        </a:rPr>
                        <a:t>套件，</a:t>
                      </a:r>
                      <a:r>
                        <a:rPr lang="en-US" sz="600" u="none" strike="noStrike" dirty="0">
                          <a:effectLst/>
                        </a:rPr>
                        <a:t>C#</a:t>
                      </a:r>
                      <a:r>
                        <a:rPr lang="zh-CN" altLang="en-US" sz="600" u="none" strike="noStrike" dirty="0">
                          <a:effectLst/>
                        </a:rPr>
                        <a:t>和</a:t>
                      </a:r>
                      <a:r>
                        <a:rPr lang="en-US" sz="600" u="none" strike="noStrike" dirty="0">
                          <a:effectLst/>
                        </a:rPr>
                        <a:t>JS。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26" marR="4026" marT="4026" marB="0" anchor="ctr"/>
                </a:tc>
                <a:extLst>
                  <a:ext uri="{0D108BD9-81ED-4DB2-BD59-A6C34878D82A}">
                    <a16:rowId xmlns:a16="http://schemas.microsoft.com/office/drawing/2014/main" val="3482328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40804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2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第一PPT，www.1ppt.com">
  <a:themeElements>
    <a:clrScheme name="自定义 123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68A92"/>
      </a:accent1>
      <a:accent2>
        <a:srgbClr val="BFBFBF"/>
      </a:accent2>
      <a:accent3>
        <a:srgbClr val="468A92"/>
      </a:accent3>
      <a:accent4>
        <a:srgbClr val="BFBFBF"/>
      </a:accent4>
      <a:accent5>
        <a:srgbClr val="468A92"/>
      </a:accent5>
      <a:accent6>
        <a:srgbClr val="BFBFBF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1280</Words>
  <Application>Microsoft Office PowerPoint</Application>
  <PresentationFormat>自定义</PresentationFormat>
  <Paragraphs>197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宋体</vt:lpstr>
      <vt:lpstr>微软雅黑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蓝色简洁述职报告</dc:title>
  <dc:creator>第一PPT</dc:creator>
  <cp:keywords>www.1ppt.com</cp:keywords>
  <dc:description>www.1ppt.com</dc:description>
  <cp:lastModifiedBy>YB Jonathan</cp:lastModifiedBy>
  <cp:revision>58</cp:revision>
  <dcterms:created xsi:type="dcterms:W3CDTF">2017-06-16T01:06:50Z</dcterms:created>
  <dcterms:modified xsi:type="dcterms:W3CDTF">2020-08-04T08:01:36Z</dcterms:modified>
</cp:coreProperties>
</file>

<file path=docProps/thumbnail.jpeg>
</file>